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2"/>
  </p:notesMasterIdLst>
  <p:handoutMasterIdLst>
    <p:handoutMasterId r:id="rId13"/>
  </p:handoutMasterIdLst>
  <p:sldIdLst>
    <p:sldId id="299" r:id="rId5"/>
    <p:sldId id="322" r:id="rId6"/>
    <p:sldId id="332" r:id="rId7"/>
    <p:sldId id="376" r:id="rId8"/>
    <p:sldId id="351" r:id="rId9"/>
    <p:sldId id="352" r:id="rId10"/>
    <p:sldId id="314" r:id="rId11"/>
  </p:sldIdLst>
  <p:sldSz cx="12192000" cy="6858000"/>
  <p:notesSz cx="7099300"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387"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0DF6098-EC37-6D8E-AAB6-9C277D0CDB21}" name="Aranda Berenger" initials="AB" userId="S::berenger.aranda@insa-rennes.fr::e1267654-b0da-4899-9a6d-68370ef28ad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B736"/>
    <a:srgbClr val="DE894F"/>
    <a:srgbClr val="7F7F7F"/>
    <a:srgbClr val="95CB5D"/>
    <a:srgbClr val="BFBFBF"/>
    <a:srgbClr val="F2F2F2"/>
    <a:srgbClr val="76B531"/>
    <a:srgbClr val="2E75B6"/>
    <a:srgbClr val="096DFF"/>
    <a:srgbClr val="005B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097E8E-9417-4A92-8567-43BFCC9B8B54}" v="394" dt="2023-09-10T07:57:05.457"/>
    <p1510:client id="{046A9597-6995-43DD-A4A0-B452B50597E6}" v="3" dt="2022-09-20T06:25:40.939"/>
    <p1510:client id="{0941FBD5-61C5-4FCD-A21F-A8DEE4D588B3}" v="2062" dt="2023-09-11T05:25:33.186"/>
    <p1510:client id="{0A234EF9-0C52-484B-9A01-05991E3F88C4}" v="1203" dt="2023-09-10T10:19:37.536"/>
    <p1510:client id="{642C6A5A-4E17-4DA7-AF1F-C435BD6425F9}" v="3126" dt="2023-09-09T07:50:38.746"/>
    <p1510:client id="{0FA058C1-93D7-42E1-8500-99C900B3737B}" v="6" dt="2022-09-20T07:34:09.209"/>
    <p1510:client id="{218543CE-200D-4110-A72D-A18BC9AF91A0}" v="48" dt="2022-09-28T07:33:57.117"/>
    <p1510:client id="{62B1DD7F-C399-4B82-B8CF-FCB9A88B5232}" v="666" dt="2023-09-10T08:59:57.995"/>
    <p1510:client id="{6D31ED2E-4B0D-4B3C-8B71-D7374D7DB76D}" v="53" dt="2022-09-20T07:40:30.675"/>
    <p1510:client id="{71400AD4-41F5-4772-94B4-681DC6471BE7}" v="1072" dt="2023-09-10T22:11:32.101"/>
    <p1510:client id="{9C2E0576-5D93-414E-9A28-F117E79FC3A0}" v="77" dt="2023-09-10T07:22:57.311"/>
    <p1510:client id="{B71B4477-01B8-43F5-90D9-CC4D5E60262F}" v="8" dt="2022-09-20T07:35:19.800"/>
    <p1510:client id="{CD21BA71-6D4C-499C-B0CB-662CE159995B}" v="8" dt="2023-04-28T08:25:59.889"/>
    <p1510:client id="{E38D3240-F53E-466B-98D1-6F2B257C41CC}" v="26" dt="2023-09-08T18:54:42.426"/>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0A1B5D5-9B99-4C35-A422-299274C87663}" styleName="Style moyen 1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9" autoAdjust="0"/>
    <p:restoredTop sz="93979" autoAdjust="0"/>
  </p:normalViewPr>
  <p:slideViewPr>
    <p:cSldViewPr snapToGrid="0">
      <p:cViewPr varScale="1">
        <p:scale>
          <a:sx n="70" d="100"/>
          <a:sy n="70" d="100"/>
        </p:scale>
        <p:origin x="900" y="42"/>
      </p:cViewPr>
      <p:guideLst>
        <p:guide orient="horz" pos="2160"/>
        <p:guide pos="3387"/>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66" Type="http://schemas.microsoft.com/office/2018/10/relationships/authors" Target="authors.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860" cy="513284"/>
          </a:xfrm>
          <a:prstGeom prst="rect">
            <a:avLst/>
          </a:prstGeom>
        </p:spPr>
        <p:txBody>
          <a:bodyPr vert="horz" lIns="94641" tIns="47321" rIns="94641" bIns="47321" rtlCol="0"/>
          <a:lstStyle>
            <a:lvl1pPr algn="l">
              <a:defRPr sz="1200"/>
            </a:lvl1pPr>
          </a:lstStyle>
          <a:p>
            <a:endParaRPr lang="fr-FR"/>
          </a:p>
        </p:txBody>
      </p:sp>
      <p:sp>
        <p:nvSpPr>
          <p:cNvPr id="3" name="Espace réservé de la date 2"/>
          <p:cNvSpPr>
            <a:spLocks noGrp="1"/>
          </p:cNvSpPr>
          <p:nvPr>
            <p:ph type="dt" sz="quarter" idx="1"/>
          </p:nvPr>
        </p:nvSpPr>
        <p:spPr>
          <a:xfrm>
            <a:off x="4020784" y="0"/>
            <a:ext cx="3076860" cy="513284"/>
          </a:xfrm>
          <a:prstGeom prst="rect">
            <a:avLst/>
          </a:prstGeom>
        </p:spPr>
        <p:txBody>
          <a:bodyPr vert="horz" lIns="94641" tIns="47321" rIns="94641" bIns="47321" rtlCol="0"/>
          <a:lstStyle>
            <a:lvl1pPr algn="r">
              <a:defRPr sz="1200"/>
            </a:lvl1pPr>
          </a:lstStyle>
          <a:p>
            <a:fld id="{32232D0C-C9A3-41B1-898B-36A7FFF3D0BC}" type="datetimeFigureOut">
              <a:rPr lang="fr-FR" smtClean="0"/>
              <a:t>11/09/2023</a:t>
            </a:fld>
            <a:endParaRPr lang="fr-FR"/>
          </a:p>
        </p:txBody>
      </p:sp>
      <p:sp>
        <p:nvSpPr>
          <p:cNvPr id="4" name="Espace réservé du pied de page 3"/>
          <p:cNvSpPr>
            <a:spLocks noGrp="1"/>
          </p:cNvSpPr>
          <p:nvPr>
            <p:ph type="ftr" sz="quarter" idx="2"/>
          </p:nvPr>
        </p:nvSpPr>
        <p:spPr>
          <a:xfrm>
            <a:off x="0" y="9721331"/>
            <a:ext cx="3076860" cy="513284"/>
          </a:xfrm>
          <a:prstGeom prst="rect">
            <a:avLst/>
          </a:prstGeom>
        </p:spPr>
        <p:txBody>
          <a:bodyPr vert="horz" lIns="94641" tIns="47321" rIns="94641" bIns="47321"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4020784" y="9721331"/>
            <a:ext cx="3076860" cy="513284"/>
          </a:xfrm>
          <a:prstGeom prst="rect">
            <a:avLst/>
          </a:prstGeom>
        </p:spPr>
        <p:txBody>
          <a:bodyPr vert="horz" lIns="94641" tIns="47321" rIns="94641" bIns="47321" rtlCol="0" anchor="b"/>
          <a:lstStyle>
            <a:lvl1pPr algn="r">
              <a:defRPr sz="1200"/>
            </a:lvl1pPr>
          </a:lstStyle>
          <a:p>
            <a:fld id="{325BE9C1-29B2-40A0-9799-73C6BAEDED2E}" type="slidenum">
              <a:rPr lang="fr-FR" smtClean="0"/>
              <a:t>‹N°›</a:t>
            </a:fld>
            <a:endParaRPr lang="fr-FR"/>
          </a:p>
        </p:txBody>
      </p:sp>
    </p:spTree>
    <p:extLst>
      <p:ext uri="{BB962C8B-B14F-4D97-AF65-F5344CB8AC3E}">
        <p14:creationId xmlns:p14="http://schemas.microsoft.com/office/powerpoint/2010/main" val="21997448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4021138" y="0"/>
            <a:ext cx="3076575" cy="512763"/>
          </a:xfrm>
          <a:prstGeom prst="rect">
            <a:avLst/>
          </a:prstGeom>
        </p:spPr>
        <p:txBody>
          <a:bodyPr vert="horz" lIns="91440" tIns="45720" rIns="91440" bIns="45720" rtlCol="0"/>
          <a:lstStyle>
            <a:lvl1pPr algn="r">
              <a:defRPr sz="1200"/>
            </a:lvl1pPr>
          </a:lstStyle>
          <a:p>
            <a:fld id="{33F4DEEF-339B-4C96-87DC-22B0B0BCD346}" type="datetimeFigureOut">
              <a:rPr lang="fr-FR" smtClean="0"/>
              <a:t>11/09/2023</a:t>
            </a:fld>
            <a:endParaRPr lang="fr-FR"/>
          </a:p>
        </p:txBody>
      </p:sp>
      <p:sp>
        <p:nvSpPr>
          <p:cNvPr id="4" name="Espace réservé de l'image des diapositives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709613" y="4926013"/>
            <a:ext cx="5680075" cy="4029075"/>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721850"/>
            <a:ext cx="3076575" cy="512763"/>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4021138" y="9721850"/>
            <a:ext cx="3076575" cy="512763"/>
          </a:xfrm>
          <a:prstGeom prst="rect">
            <a:avLst/>
          </a:prstGeom>
        </p:spPr>
        <p:txBody>
          <a:bodyPr vert="horz" lIns="91440" tIns="45720" rIns="91440" bIns="45720" rtlCol="0" anchor="b"/>
          <a:lstStyle>
            <a:lvl1pPr algn="r">
              <a:defRPr sz="1200"/>
            </a:lvl1pPr>
          </a:lstStyle>
          <a:p>
            <a:fld id="{FFB16A5A-CA13-4844-8DFF-4A447CFDE86B}" type="slidenum">
              <a:rPr lang="fr-FR" smtClean="0"/>
              <a:t>‹N°›</a:t>
            </a:fld>
            <a:endParaRPr lang="fr-FR"/>
          </a:p>
        </p:txBody>
      </p:sp>
    </p:spTree>
    <p:extLst>
      <p:ext uri="{BB962C8B-B14F-4D97-AF65-F5344CB8AC3E}">
        <p14:creationId xmlns:p14="http://schemas.microsoft.com/office/powerpoint/2010/main" val="2083841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FB16A5A-CA13-4844-8DFF-4A447CFDE86B}" type="slidenum">
              <a:rPr lang="fr-FR" smtClean="0"/>
              <a:t>4</a:t>
            </a:fld>
            <a:endParaRPr lang="fr-FR"/>
          </a:p>
        </p:txBody>
      </p:sp>
    </p:spTree>
    <p:extLst>
      <p:ext uri="{BB962C8B-B14F-4D97-AF65-F5344CB8AC3E}">
        <p14:creationId xmlns:p14="http://schemas.microsoft.com/office/powerpoint/2010/main" val="4264728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FB16A5A-CA13-4844-8DFF-4A447CFDE86B}" type="slidenum">
              <a:rPr lang="fr-FR" smtClean="0"/>
              <a:t>5</a:t>
            </a:fld>
            <a:endParaRPr lang="fr-FR"/>
          </a:p>
        </p:txBody>
      </p:sp>
    </p:spTree>
    <p:extLst>
      <p:ext uri="{BB962C8B-B14F-4D97-AF65-F5344CB8AC3E}">
        <p14:creationId xmlns:p14="http://schemas.microsoft.com/office/powerpoint/2010/main" val="2174602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FB16A5A-CA13-4844-8DFF-4A447CFDE86B}" type="slidenum">
              <a:rPr lang="fr-FR" smtClean="0"/>
              <a:t>6</a:t>
            </a:fld>
            <a:endParaRPr lang="fr-FR"/>
          </a:p>
        </p:txBody>
      </p:sp>
    </p:spTree>
    <p:extLst>
      <p:ext uri="{BB962C8B-B14F-4D97-AF65-F5344CB8AC3E}">
        <p14:creationId xmlns:p14="http://schemas.microsoft.com/office/powerpoint/2010/main" val="3084139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p>
            <a:endParaRPr lang="fr-FR"/>
          </a:p>
        </p:txBody>
      </p:sp>
      <p:sp>
        <p:nvSpPr>
          <p:cNvPr id="5" name="Espace réservé du pied de page 4"/>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610600" y="6356350"/>
            <a:ext cx="2743200" cy="365125"/>
          </a:xfrm>
          <a:prstGeom prst="rect">
            <a:avLst/>
          </a:prstGeom>
        </p:spPr>
        <p:txBody>
          <a:bodyPr/>
          <a:lstStyle/>
          <a:p>
            <a:fld id="{59826645-3AD3-4164-8A51-BD3D4FEDB459}" type="slidenum">
              <a:rPr lang="fr-FR" smtClean="0"/>
              <a:t>‹N°›</a:t>
            </a:fld>
            <a:endParaRPr lang="fr-FR"/>
          </a:p>
        </p:txBody>
      </p:sp>
    </p:spTree>
    <p:extLst>
      <p:ext uri="{BB962C8B-B14F-4D97-AF65-F5344CB8AC3E}">
        <p14:creationId xmlns:p14="http://schemas.microsoft.com/office/powerpoint/2010/main" val="342937378"/>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sp>
        <p:nvSpPr>
          <p:cNvPr id="2" name="Espace réservé du numéro de diapositive 3"/>
          <p:cNvSpPr>
            <a:spLocks noGrp="1"/>
          </p:cNvSpPr>
          <p:nvPr>
            <p:ph type="sldNum" sz="quarter" idx="12"/>
          </p:nvPr>
        </p:nvSpPr>
        <p:spPr>
          <a:xfrm>
            <a:off x="10895798" y="6492875"/>
            <a:ext cx="1296202" cy="365125"/>
          </a:xfrm>
          <a:prstGeom prst="rect">
            <a:avLst/>
          </a:prstGeom>
        </p:spPr>
        <p:txBody>
          <a:bodyPr/>
          <a:lstStyle>
            <a:lvl1pPr algn="r">
              <a:defRPr/>
            </a:lvl1pPr>
          </a:lstStyle>
          <a:p>
            <a:fld id="{59826645-3AD3-4164-8A51-BD3D4FEDB459}" type="slidenum">
              <a:rPr lang="fr-FR" smtClean="0"/>
              <a:pPr/>
              <a:t>‹N°›</a:t>
            </a:fld>
            <a:endParaRPr lang="fr-FR"/>
          </a:p>
        </p:txBody>
      </p:sp>
    </p:spTree>
    <p:extLst>
      <p:ext uri="{BB962C8B-B14F-4D97-AF65-F5344CB8AC3E}">
        <p14:creationId xmlns:p14="http://schemas.microsoft.com/office/powerpoint/2010/main" val="4063867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u contenu 2"/>
          <p:cNvSpPr>
            <a:spLocks noGrp="1"/>
          </p:cNvSpPr>
          <p:nvPr>
            <p:ph idx="1"/>
          </p:nvPr>
        </p:nvSpPr>
        <p:spPr>
          <a:xfrm>
            <a:off x="838200" y="1825625"/>
            <a:ext cx="10515600" cy="4351338"/>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p>
            <a:endParaRPr lang="fr-FR"/>
          </a:p>
        </p:txBody>
      </p:sp>
      <p:sp>
        <p:nvSpPr>
          <p:cNvPr id="5" name="Espace réservé du pied de page 4"/>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610600" y="6356350"/>
            <a:ext cx="2743200" cy="365125"/>
          </a:xfrm>
          <a:prstGeom prst="rect">
            <a:avLst/>
          </a:prstGeom>
        </p:spPr>
        <p:txBody>
          <a:bodyPr/>
          <a:lstStyle/>
          <a:p>
            <a:fld id="{59826645-3AD3-4164-8A51-BD3D4FEDB459}" type="slidenum">
              <a:rPr lang="fr-FR" smtClean="0"/>
              <a:t>‹N°›</a:t>
            </a:fld>
            <a:endParaRPr lang="fr-FR"/>
          </a:p>
        </p:txBody>
      </p:sp>
    </p:spTree>
    <p:extLst>
      <p:ext uri="{BB962C8B-B14F-4D97-AF65-F5344CB8AC3E}">
        <p14:creationId xmlns:p14="http://schemas.microsoft.com/office/powerpoint/2010/main" val="182371939"/>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a:prstGeom prst="rect">
            <a:avLst/>
          </a:prstGeo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p>
            <a:endParaRPr lang="fr-FR"/>
          </a:p>
        </p:txBody>
      </p:sp>
      <p:sp>
        <p:nvSpPr>
          <p:cNvPr id="5" name="Espace réservé du pied de page 4"/>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610600" y="6356350"/>
            <a:ext cx="2743200" cy="365125"/>
          </a:xfrm>
          <a:prstGeom prst="rect">
            <a:avLst/>
          </a:prstGeom>
        </p:spPr>
        <p:txBody>
          <a:bodyPr/>
          <a:lstStyle/>
          <a:p>
            <a:fld id="{59826645-3AD3-4164-8A51-BD3D4FEDB459}" type="slidenum">
              <a:rPr lang="fr-FR" smtClean="0"/>
              <a:t>‹N°›</a:t>
            </a:fld>
            <a:endParaRPr lang="fr-FR"/>
          </a:p>
        </p:txBody>
      </p:sp>
    </p:spTree>
    <p:extLst>
      <p:ext uri="{BB962C8B-B14F-4D97-AF65-F5344CB8AC3E}">
        <p14:creationId xmlns:p14="http://schemas.microsoft.com/office/powerpoint/2010/main" val="3264363644"/>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838200" y="6356350"/>
            <a:ext cx="2743200" cy="365125"/>
          </a:xfrm>
          <a:prstGeom prst="rect">
            <a:avLst/>
          </a:prstGeom>
        </p:spPr>
        <p:txBody>
          <a:bodyPr/>
          <a:lstStyle/>
          <a:p>
            <a:endParaRPr lang="fr-FR"/>
          </a:p>
        </p:txBody>
      </p:sp>
      <p:sp>
        <p:nvSpPr>
          <p:cNvPr id="6" name="Espace réservé du pied de page 5"/>
          <p:cNvSpPr>
            <a:spLocks noGrp="1"/>
          </p:cNvSpPr>
          <p:nvPr>
            <p:ph type="ftr" sz="quarter" idx="11"/>
          </p:nvPr>
        </p:nvSpPr>
        <p:spPr>
          <a:xfrm>
            <a:off x="4038600" y="6356350"/>
            <a:ext cx="41148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8610600" y="6356350"/>
            <a:ext cx="2743200" cy="365125"/>
          </a:xfrm>
          <a:prstGeom prst="rect">
            <a:avLst/>
          </a:prstGeom>
        </p:spPr>
        <p:txBody>
          <a:bodyPr/>
          <a:lstStyle/>
          <a:p>
            <a:fld id="{59826645-3AD3-4164-8A51-BD3D4FEDB459}" type="slidenum">
              <a:rPr lang="fr-FR" smtClean="0"/>
              <a:t>‹N°›</a:t>
            </a:fld>
            <a:endParaRPr lang="fr-FR"/>
          </a:p>
        </p:txBody>
      </p:sp>
    </p:spTree>
    <p:extLst>
      <p:ext uri="{BB962C8B-B14F-4D97-AF65-F5344CB8AC3E}">
        <p14:creationId xmlns:p14="http://schemas.microsoft.com/office/powerpoint/2010/main" val="3912163539"/>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a:prstGeom prst="rect">
            <a:avLst/>
          </a:prstGeo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a:xfrm>
            <a:off x="838200" y="6356350"/>
            <a:ext cx="2743200" cy="365125"/>
          </a:xfrm>
          <a:prstGeom prst="rect">
            <a:avLst/>
          </a:prstGeom>
        </p:spPr>
        <p:txBody>
          <a:bodyPr/>
          <a:lstStyle/>
          <a:p>
            <a:endParaRPr lang="fr-FR"/>
          </a:p>
        </p:txBody>
      </p:sp>
      <p:sp>
        <p:nvSpPr>
          <p:cNvPr id="8" name="Espace réservé du pied de page 7"/>
          <p:cNvSpPr>
            <a:spLocks noGrp="1"/>
          </p:cNvSpPr>
          <p:nvPr>
            <p:ph type="ftr" sz="quarter" idx="11"/>
          </p:nvPr>
        </p:nvSpPr>
        <p:spPr>
          <a:xfrm>
            <a:off x="4038600" y="6356350"/>
            <a:ext cx="4114800" cy="365125"/>
          </a:xfrm>
          <a:prstGeom prst="rect">
            <a:avLst/>
          </a:prstGeom>
        </p:spPr>
        <p:txBody>
          <a:bodyPr/>
          <a:lstStyle/>
          <a:p>
            <a:endParaRPr lang="fr-FR"/>
          </a:p>
        </p:txBody>
      </p:sp>
      <p:sp>
        <p:nvSpPr>
          <p:cNvPr id="9" name="Espace réservé du numéro de diapositive 8"/>
          <p:cNvSpPr>
            <a:spLocks noGrp="1"/>
          </p:cNvSpPr>
          <p:nvPr>
            <p:ph type="sldNum" sz="quarter" idx="12"/>
          </p:nvPr>
        </p:nvSpPr>
        <p:spPr>
          <a:xfrm>
            <a:off x="8610600" y="6356350"/>
            <a:ext cx="2743200" cy="365125"/>
          </a:xfrm>
          <a:prstGeom prst="rect">
            <a:avLst/>
          </a:prstGeom>
        </p:spPr>
        <p:txBody>
          <a:bodyPr/>
          <a:lstStyle/>
          <a:p>
            <a:fld id="{59826645-3AD3-4164-8A51-BD3D4FEDB459}" type="slidenum">
              <a:rPr lang="fr-FR" smtClean="0"/>
              <a:t>‹N°›</a:t>
            </a:fld>
            <a:endParaRPr lang="fr-FR"/>
          </a:p>
        </p:txBody>
      </p:sp>
    </p:spTree>
    <p:extLst>
      <p:ext uri="{BB962C8B-B14F-4D97-AF65-F5344CB8AC3E}">
        <p14:creationId xmlns:p14="http://schemas.microsoft.com/office/powerpoint/2010/main" val="3873632566"/>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e la date 2"/>
          <p:cNvSpPr>
            <a:spLocks noGrp="1"/>
          </p:cNvSpPr>
          <p:nvPr>
            <p:ph type="dt" sz="half" idx="10"/>
          </p:nvPr>
        </p:nvSpPr>
        <p:spPr>
          <a:xfrm>
            <a:off x="838200" y="6356350"/>
            <a:ext cx="2743200" cy="365125"/>
          </a:xfrm>
          <a:prstGeom prst="rect">
            <a:avLst/>
          </a:prstGeom>
        </p:spPr>
        <p:txBody>
          <a:bodyPr/>
          <a:lstStyle/>
          <a:p>
            <a:endParaRPr lang="fr-FR"/>
          </a:p>
        </p:txBody>
      </p:sp>
      <p:sp>
        <p:nvSpPr>
          <p:cNvPr id="4" name="Espace réservé du pied de page 3"/>
          <p:cNvSpPr>
            <a:spLocks noGrp="1"/>
          </p:cNvSpPr>
          <p:nvPr>
            <p:ph type="ftr" sz="quarter" idx="11"/>
          </p:nvPr>
        </p:nvSpPr>
        <p:spPr>
          <a:xfrm>
            <a:off x="4038600" y="6356350"/>
            <a:ext cx="4114800" cy="365125"/>
          </a:xfrm>
          <a:prstGeom prst="rect">
            <a:avLst/>
          </a:prstGeom>
        </p:spPr>
        <p:txBody>
          <a:bodyPr/>
          <a:lstStyle/>
          <a:p>
            <a:endParaRPr lang="fr-FR"/>
          </a:p>
        </p:txBody>
      </p:sp>
      <p:sp>
        <p:nvSpPr>
          <p:cNvPr id="5" name="Espace réservé du numéro de diapositive 4"/>
          <p:cNvSpPr>
            <a:spLocks noGrp="1"/>
          </p:cNvSpPr>
          <p:nvPr>
            <p:ph type="sldNum" sz="quarter" idx="12"/>
          </p:nvPr>
        </p:nvSpPr>
        <p:spPr>
          <a:xfrm>
            <a:off x="8610600" y="6356350"/>
            <a:ext cx="2743200" cy="365125"/>
          </a:xfrm>
          <a:prstGeom prst="rect">
            <a:avLst/>
          </a:prstGeom>
        </p:spPr>
        <p:txBody>
          <a:bodyPr/>
          <a:lstStyle/>
          <a:p>
            <a:fld id="{59826645-3AD3-4164-8A51-BD3D4FEDB459}" type="slidenum">
              <a:rPr lang="fr-FR" smtClean="0"/>
              <a:t>‹N°›</a:t>
            </a:fld>
            <a:endParaRPr lang="fr-FR"/>
          </a:p>
        </p:txBody>
      </p:sp>
    </p:spTree>
    <p:extLst>
      <p:ext uri="{BB962C8B-B14F-4D97-AF65-F5344CB8AC3E}">
        <p14:creationId xmlns:p14="http://schemas.microsoft.com/office/powerpoint/2010/main" val="3627941808"/>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838200" y="6356350"/>
            <a:ext cx="2743200" cy="365125"/>
          </a:xfrm>
          <a:prstGeom prst="rect">
            <a:avLst/>
          </a:prstGeom>
        </p:spPr>
        <p:txBody>
          <a:bodyPr/>
          <a:lstStyle/>
          <a:p>
            <a:endParaRPr lang="fr-FR"/>
          </a:p>
        </p:txBody>
      </p:sp>
      <p:sp>
        <p:nvSpPr>
          <p:cNvPr id="3" name="Espace réservé du pied de page 2"/>
          <p:cNvSpPr>
            <a:spLocks noGrp="1"/>
          </p:cNvSpPr>
          <p:nvPr>
            <p:ph type="ftr" sz="quarter" idx="11"/>
          </p:nvPr>
        </p:nvSpPr>
        <p:spPr>
          <a:xfrm>
            <a:off x="4038600" y="6356350"/>
            <a:ext cx="4114800" cy="365125"/>
          </a:xfrm>
          <a:prstGeom prst="rect">
            <a:avLst/>
          </a:prstGeom>
        </p:spPr>
        <p:txBody>
          <a:bodyPr/>
          <a:lstStyle/>
          <a:p>
            <a:endParaRPr lang="fr-FR"/>
          </a:p>
        </p:txBody>
      </p:sp>
      <p:sp>
        <p:nvSpPr>
          <p:cNvPr id="4" name="Espace réservé du numéro de diapositive 3"/>
          <p:cNvSpPr>
            <a:spLocks noGrp="1"/>
          </p:cNvSpPr>
          <p:nvPr>
            <p:ph type="sldNum" sz="quarter" idx="12"/>
          </p:nvPr>
        </p:nvSpPr>
        <p:spPr>
          <a:xfrm>
            <a:off x="8610600" y="6356350"/>
            <a:ext cx="2743200" cy="365125"/>
          </a:xfrm>
          <a:prstGeom prst="rect">
            <a:avLst/>
          </a:prstGeom>
        </p:spPr>
        <p:txBody>
          <a:bodyPr/>
          <a:lstStyle/>
          <a:p>
            <a:fld id="{59826645-3AD3-4164-8A51-BD3D4FEDB459}" type="slidenum">
              <a:rPr lang="fr-FR" smtClean="0"/>
              <a:t>‹N°›</a:t>
            </a:fld>
            <a:endParaRPr lang="fr-FR"/>
          </a:p>
        </p:txBody>
      </p:sp>
    </p:spTree>
    <p:extLst>
      <p:ext uri="{BB962C8B-B14F-4D97-AF65-F5344CB8AC3E}">
        <p14:creationId xmlns:p14="http://schemas.microsoft.com/office/powerpoint/2010/main" val="2672928723"/>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a:prstGeom prst="rect">
            <a:avLst/>
          </a:prstGeo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a:xfrm>
            <a:off x="838200" y="6356350"/>
            <a:ext cx="2743200" cy="365125"/>
          </a:xfrm>
          <a:prstGeom prst="rect">
            <a:avLst/>
          </a:prstGeom>
        </p:spPr>
        <p:txBody>
          <a:bodyPr/>
          <a:lstStyle/>
          <a:p>
            <a:endParaRPr lang="fr-FR"/>
          </a:p>
        </p:txBody>
      </p:sp>
      <p:sp>
        <p:nvSpPr>
          <p:cNvPr id="6" name="Espace réservé du pied de page 5"/>
          <p:cNvSpPr>
            <a:spLocks noGrp="1"/>
          </p:cNvSpPr>
          <p:nvPr>
            <p:ph type="ftr" sz="quarter" idx="11"/>
          </p:nvPr>
        </p:nvSpPr>
        <p:spPr>
          <a:xfrm>
            <a:off x="4038600" y="6356350"/>
            <a:ext cx="41148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8610600" y="6356350"/>
            <a:ext cx="2743200" cy="365125"/>
          </a:xfrm>
          <a:prstGeom prst="rect">
            <a:avLst/>
          </a:prstGeom>
        </p:spPr>
        <p:txBody>
          <a:bodyPr/>
          <a:lstStyle/>
          <a:p>
            <a:fld id="{59826645-3AD3-4164-8A51-BD3D4FEDB459}" type="slidenum">
              <a:rPr lang="fr-FR" smtClean="0"/>
              <a:t>‹N°›</a:t>
            </a:fld>
            <a:endParaRPr lang="fr-FR"/>
          </a:p>
        </p:txBody>
      </p:sp>
    </p:spTree>
    <p:extLst>
      <p:ext uri="{BB962C8B-B14F-4D97-AF65-F5344CB8AC3E}">
        <p14:creationId xmlns:p14="http://schemas.microsoft.com/office/powerpoint/2010/main" val="2367094888"/>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2" name="Espace réservé du numéro de diapositive 3"/>
          <p:cNvSpPr>
            <a:spLocks noGrp="1"/>
          </p:cNvSpPr>
          <p:nvPr>
            <p:ph type="sldNum" sz="quarter" idx="12"/>
          </p:nvPr>
        </p:nvSpPr>
        <p:spPr>
          <a:xfrm>
            <a:off x="11368238" y="6476666"/>
            <a:ext cx="823762" cy="381334"/>
          </a:xfrm>
          <a:prstGeom prst="rect">
            <a:avLst/>
          </a:prstGeom>
        </p:spPr>
        <p:txBody>
          <a:bodyPr/>
          <a:lstStyle>
            <a:lvl1pPr algn="r">
              <a:defRPr/>
            </a:lvl1pPr>
          </a:lstStyle>
          <a:p>
            <a:fld id="{59826645-3AD3-4164-8A51-BD3D4FEDB459}" type="slidenum">
              <a:rPr lang="fr-FR" smtClean="0"/>
              <a:pPr/>
              <a:t>‹N°›</a:t>
            </a:fld>
            <a:endParaRPr lang="fr-FR"/>
          </a:p>
        </p:txBody>
      </p:sp>
    </p:spTree>
    <p:extLst>
      <p:ext uri="{BB962C8B-B14F-4D97-AF65-F5344CB8AC3E}">
        <p14:creationId xmlns:p14="http://schemas.microsoft.com/office/powerpoint/2010/main" val="2121543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Image 6"/>
          <p:cNvPicPr>
            <a:picLocks noChangeAspect="1"/>
          </p:cNvPicPr>
          <p:nvPr userDrawn="1"/>
        </p:nvPicPr>
        <p:blipFill rotWithShape="1">
          <a:blip r:embed="rId12" cstate="print">
            <a:extLst>
              <a:ext uri="{28A0092B-C50C-407E-A947-70E740481C1C}">
                <a14:useLocalDpi xmlns:a14="http://schemas.microsoft.com/office/drawing/2010/main" val="0"/>
              </a:ext>
            </a:extLst>
          </a:blip>
          <a:srcRect b="2774"/>
          <a:stretch/>
        </p:blipFill>
        <p:spPr>
          <a:xfrm>
            <a:off x="0" y="3857946"/>
            <a:ext cx="12192000" cy="3000054"/>
          </a:xfrm>
          <a:prstGeom prst="rect">
            <a:avLst/>
          </a:prstGeom>
          <a:noFill/>
        </p:spPr>
      </p:pic>
      <p:sp>
        <p:nvSpPr>
          <p:cNvPr id="8" name="Rectangle 7"/>
          <p:cNvSpPr/>
          <p:nvPr userDrawn="1"/>
        </p:nvSpPr>
        <p:spPr>
          <a:xfrm>
            <a:off x="2" y="3857946"/>
            <a:ext cx="12193200" cy="3000054"/>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4"/>
          </p:nvPr>
        </p:nvSpPr>
        <p:spPr>
          <a:xfrm>
            <a:off x="9449401" y="6414102"/>
            <a:ext cx="2743200" cy="365125"/>
          </a:xfrm>
          <a:prstGeom prst="rect">
            <a:avLst/>
          </a:prstGeom>
        </p:spPr>
        <p:txBody>
          <a:bodyPr/>
          <a:lstStyle>
            <a:lvl1pPr algn="r">
              <a:defRPr/>
            </a:lvl1pPr>
          </a:lstStyle>
          <a:p>
            <a:fld id="{59826645-3AD3-4164-8A51-BD3D4FEDB459}" type="slidenum">
              <a:rPr lang="fr-FR" smtClean="0"/>
              <a:pPr/>
              <a:t>‹N°›</a:t>
            </a:fld>
            <a:endParaRPr lang="fr-FR"/>
          </a:p>
        </p:txBody>
      </p:sp>
    </p:spTree>
    <p:extLst>
      <p:ext uri="{BB962C8B-B14F-4D97-AF65-F5344CB8AC3E}">
        <p14:creationId xmlns:p14="http://schemas.microsoft.com/office/powerpoint/2010/main" val="16240878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72" r:id="rId9"/>
    <p:sldLayoutId id="2147483673" r:id="rId10"/>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microsoft.com/office/2007/relationships/hdphoto" Target="../media/hdphoto1.wdp"/><Relationship Id="rId7"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nvPicPr>
        <p:blipFill>
          <a:blip r:embed="rId2" cstate="print">
            <a:clrChange>
              <a:clrFrom>
                <a:srgbClr val="3EA2FF"/>
              </a:clrFrom>
              <a:clrTo>
                <a:srgbClr val="3EA2FF">
                  <a:alpha val="0"/>
                </a:srgbClr>
              </a:clrTo>
            </a:clrChange>
            <a:duotone>
              <a:schemeClr val="accent3">
                <a:shade val="45000"/>
                <a:satMod val="135000"/>
              </a:schemeClr>
              <a:prstClr val="white"/>
            </a:duotone>
            <a:extLst>
              <a:ext uri="{BEBA8EAE-BF5A-486C-A8C5-ECC9F3942E4B}">
                <a14:imgProps xmlns:a14="http://schemas.microsoft.com/office/drawing/2010/main">
                  <a14:imgLayer r:embed="rId3">
                    <a14:imgEffect>
                      <a14:sharpenSoften amount="-250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a:off x="110183" y="3705636"/>
            <a:ext cx="11971632" cy="30800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54561" y="4158914"/>
            <a:ext cx="1482877" cy="1040696"/>
          </a:xfrm>
          <a:prstGeom prst="rect">
            <a:avLst/>
          </a:prstGeom>
        </p:spPr>
      </p:pic>
      <p:pic>
        <p:nvPicPr>
          <p:cNvPr id="11" name="Imag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10693" y="4931504"/>
            <a:ext cx="1624272" cy="1624272"/>
          </a:xfrm>
          <a:prstGeom prst="rect">
            <a:avLst/>
          </a:prstGeom>
        </p:spPr>
      </p:pic>
      <p:pic>
        <p:nvPicPr>
          <p:cNvPr id="12" name="Imag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7191" y="4086374"/>
            <a:ext cx="2735907" cy="592888"/>
          </a:xfrm>
          <a:prstGeom prst="rect">
            <a:avLst/>
          </a:prstGeom>
        </p:spPr>
      </p:pic>
      <p:pic>
        <p:nvPicPr>
          <p:cNvPr id="5" name="Imag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74273" y="0"/>
            <a:ext cx="3443452" cy="1318034"/>
          </a:xfrm>
          <a:prstGeom prst="rect">
            <a:avLst/>
          </a:prstGeom>
          <a:solidFill>
            <a:srgbClr val="FFFFFF">
              <a:shade val="85000"/>
            </a:srgbClr>
          </a:solidFill>
          <a:ln w="190500" cap="rnd">
            <a:noFill/>
          </a:ln>
          <a:effectLst/>
          <a:scene3d>
            <a:camera prst="orthographicFront"/>
            <a:lightRig rig="twoPt" dir="t">
              <a:rot lat="0" lon="0" rev="7800000"/>
            </a:lightRig>
          </a:scene3d>
          <a:sp3d contourW="6350">
            <a:bevelT w="50800" h="16510"/>
            <a:contourClr>
              <a:srgbClr val="C0C0C0"/>
            </a:contourClr>
          </a:sp3d>
        </p:spPr>
      </p:pic>
      <p:pic>
        <p:nvPicPr>
          <p:cNvPr id="7" name="Image 6"/>
          <p:cNvPicPr>
            <a:picLocks noChangeAspect="1"/>
          </p:cNvPicPr>
          <p:nvPr/>
        </p:nvPicPr>
        <p:blipFill>
          <a:blip r:embed="rId8"/>
          <a:stretch>
            <a:fillRect/>
          </a:stretch>
        </p:blipFill>
        <p:spPr>
          <a:xfrm>
            <a:off x="9173029" y="3849000"/>
            <a:ext cx="2348947" cy="707290"/>
          </a:xfrm>
          <a:prstGeom prst="rect">
            <a:avLst/>
          </a:prstGeom>
        </p:spPr>
      </p:pic>
      <p:sp>
        <p:nvSpPr>
          <p:cNvPr id="10" name="ZoneTexte 9"/>
          <p:cNvSpPr txBox="1"/>
          <p:nvPr/>
        </p:nvSpPr>
        <p:spPr>
          <a:xfrm>
            <a:off x="3063764" y="1787978"/>
            <a:ext cx="6064469" cy="1569660"/>
          </a:xfrm>
          <a:prstGeom prst="rect">
            <a:avLst/>
          </a:prstGeom>
          <a:noFill/>
        </p:spPr>
        <p:txBody>
          <a:bodyPr wrap="square" lIns="91440" tIns="45720" rIns="91440" bIns="45720" rtlCol="0" anchor="t">
            <a:spAutoFit/>
          </a:bodyPr>
          <a:lstStyle/>
          <a:p>
            <a:pPr algn="ctr"/>
            <a:r>
              <a:rPr lang="fr-FR" sz="4800" b="1" dirty="0"/>
              <a:t>Conseil de la PFT GCM – 12 septembre 2023</a:t>
            </a:r>
            <a:endParaRPr lang="fr-FR" sz="4800" b="1" dirty="0">
              <a:cs typeface="Calibri"/>
            </a:endParaRPr>
          </a:p>
        </p:txBody>
      </p:sp>
      <p:pic>
        <p:nvPicPr>
          <p:cNvPr id="2" name="Image 1"/>
          <p:cNvPicPr>
            <a:picLocks noChangeAspect="1"/>
          </p:cNvPicPr>
          <p:nvPr/>
        </p:nvPicPr>
        <p:blipFill>
          <a:blip r:embed="rId9"/>
          <a:stretch>
            <a:fillRect/>
          </a:stretch>
        </p:blipFill>
        <p:spPr>
          <a:xfrm>
            <a:off x="6167321" y="5652888"/>
            <a:ext cx="2481287" cy="755970"/>
          </a:xfrm>
          <a:prstGeom prst="rect">
            <a:avLst/>
          </a:prstGeom>
        </p:spPr>
      </p:pic>
      <p:sp>
        <p:nvSpPr>
          <p:cNvPr id="3" name="Espace réservé du numéro de diapositive 2">
            <a:extLst>
              <a:ext uri="{FF2B5EF4-FFF2-40B4-BE49-F238E27FC236}">
                <a16:creationId xmlns:a16="http://schemas.microsoft.com/office/drawing/2014/main" id="{3344E86D-6C41-8457-F522-9BF7A4E3D825}"/>
              </a:ext>
            </a:extLst>
          </p:cNvPr>
          <p:cNvSpPr>
            <a:spLocks noGrp="1"/>
          </p:cNvSpPr>
          <p:nvPr>
            <p:ph type="sldNum" sz="quarter" idx="12"/>
          </p:nvPr>
        </p:nvSpPr>
        <p:spPr/>
        <p:txBody>
          <a:bodyPr/>
          <a:lstStyle/>
          <a:p>
            <a:fld id="{59826645-3AD3-4164-8A51-BD3D4FEDB459}" type="slidenum">
              <a:rPr lang="fr-FR" smtClean="0"/>
              <a:pPr/>
              <a:t>1</a:t>
            </a:fld>
            <a:endParaRPr lang="fr-FR"/>
          </a:p>
        </p:txBody>
      </p:sp>
      <p:pic>
        <p:nvPicPr>
          <p:cNvPr id="4" name="Image 3" descr="Une image contenant Graphique, Police, logo, graphisme&#10;&#10;Description générée automatiquement">
            <a:extLst>
              <a:ext uri="{FF2B5EF4-FFF2-40B4-BE49-F238E27FC236}">
                <a16:creationId xmlns:a16="http://schemas.microsoft.com/office/drawing/2014/main" id="{97C44162-E58E-1F44-320A-FA88B51F5932}"/>
              </a:ext>
            </a:extLst>
          </p:cNvPr>
          <p:cNvPicPr>
            <a:picLocks noChangeAspect="1"/>
          </p:cNvPicPr>
          <p:nvPr/>
        </p:nvPicPr>
        <p:blipFill>
          <a:blip r:embed="rId10"/>
          <a:stretch>
            <a:fillRect/>
          </a:stretch>
        </p:blipFill>
        <p:spPr>
          <a:xfrm>
            <a:off x="9024257" y="4833257"/>
            <a:ext cx="1781629" cy="1781629"/>
          </a:xfrm>
          <a:prstGeom prst="rect">
            <a:avLst/>
          </a:prstGeom>
        </p:spPr>
      </p:pic>
    </p:spTree>
    <p:extLst>
      <p:ext uri="{BB962C8B-B14F-4D97-AF65-F5344CB8AC3E}">
        <p14:creationId xmlns:p14="http://schemas.microsoft.com/office/powerpoint/2010/main" val="128125474"/>
      </p:ext>
    </p:extLst>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0" y="1535089"/>
            <a:ext cx="12191999" cy="4524315"/>
          </a:xfrm>
          <a:prstGeom prst="rect">
            <a:avLst/>
          </a:prstGeom>
          <a:noFill/>
          <a:ln>
            <a:noFill/>
          </a:ln>
        </p:spPr>
        <p:txBody>
          <a:bodyPr wrap="square" lIns="91440" tIns="45720" rIns="91440" bIns="45720" rtlCol="0" anchor="t">
            <a:spAutoFit/>
          </a:bodyPr>
          <a:lstStyle/>
          <a:p>
            <a:pPr algn="just"/>
            <a:r>
              <a:rPr lang="fr-FR" sz="2400" dirty="0"/>
              <a:t>Accueil café à 13h30 dans la halle gros œuvre du lycée</a:t>
            </a:r>
          </a:p>
          <a:p>
            <a:pPr algn="just"/>
            <a:r>
              <a:rPr lang="fr-FR" sz="2400" dirty="0"/>
              <a:t>Visite de la halle, du plateau acoustique et du banc AEV si possible</a:t>
            </a:r>
          </a:p>
          <a:p>
            <a:pPr marL="457200" indent="-457200" algn="just">
              <a:buAutoNum type="arabicPeriod"/>
            </a:pPr>
            <a:r>
              <a:rPr lang="fr-FR" sz="2400" dirty="0"/>
              <a:t>Tour de table présentation</a:t>
            </a:r>
          </a:p>
          <a:p>
            <a:pPr marL="457200" indent="-457200" algn="just">
              <a:buFont typeface="+mj-lt"/>
              <a:buAutoNum type="arabicPeriod"/>
            </a:pPr>
            <a:r>
              <a:rPr lang="fr-FR" sz="2400" dirty="0"/>
              <a:t>Introduction et rappels : Objectifs et organisation de la PFT GCM, convention, …</a:t>
            </a:r>
          </a:p>
          <a:p>
            <a:pPr marL="457200" indent="-457200" algn="just">
              <a:buFont typeface="+mj-lt"/>
              <a:buAutoNum type="arabicPeriod"/>
            </a:pPr>
            <a:r>
              <a:rPr lang="fr-FR" sz="2400" dirty="0"/>
              <a:t>Présentation du bilan des activités de la PFT GCM (incluant le domaine 1 du projet PIA </a:t>
            </a:r>
            <a:r>
              <a:rPr lang="fr-FR" sz="2400" dirty="0" err="1"/>
              <a:t>Acte.BZH</a:t>
            </a:r>
            <a:r>
              <a:rPr lang="fr-FR" sz="2400" dirty="0"/>
              <a:t>)</a:t>
            </a:r>
          </a:p>
          <a:p>
            <a:pPr marL="457200" indent="-457200" algn="just">
              <a:buFont typeface="+mj-lt"/>
              <a:buAutoNum type="arabicPeriod"/>
            </a:pPr>
            <a:r>
              <a:rPr lang="fr-FR" sz="2400" dirty="0"/>
              <a:t>Budget – bilan et prévision</a:t>
            </a:r>
          </a:p>
          <a:p>
            <a:pPr marL="457200" indent="-457200" algn="just">
              <a:buFont typeface="+mj-lt"/>
              <a:buAutoNum type="arabicPeriod"/>
            </a:pPr>
            <a:r>
              <a:rPr lang="fr-FR" sz="2400" dirty="0"/>
              <a:t>Ressources humaines</a:t>
            </a:r>
          </a:p>
          <a:p>
            <a:pPr marL="457200" indent="-457200" algn="just">
              <a:buFont typeface="+mj-lt"/>
              <a:buAutoNum type="arabicPeriod"/>
            </a:pPr>
            <a:r>
              <a:rPr lang="fr-FR" sz="2400" dirty="0"/>
              <a:t>Labellisation</a:t>
            </a:r>
          </a:p>
          <a:p>
            <a:pPr marL="457200" indent="-457200" algn="just">
              <a:buFont typeface="+mj-lt"/>
              <a:buAutoNum type="arabicPeriod"/>
            </a:pPr>
            <a:r>
              <a:rPr lang="fr-FR" sz="2400" dirty="0"/>
              <a:t>Plan stratégique</a:t>
            </a:r>
          </a:p>
          <a:p>
            <a:pPr marL="457200" indent="-457200" algn="just">
              <a:buFont typeface="+mj-lt"/>
              <a:buAutoNum type="arabicPeriod"/>
            </a:pPr>
            <a:r>
              <a:rPr lang="fr-FR" sz="2400" dirty="0"/>
              <a:t>Programmation d’évènements année 2023-2024</a:t>
            </a:r>
          </a:p>
          <a:p>
            <a:pPr marL="457200" indent="-457200" algn="just">
              <a:buFont typeface="+mj-lt"/>
              <a:buAutoNum type="arabicPeriod"/>
            </a:pPr>
            <a:r>
              <a:rPr lang="fr-FR" sz="2400" dirty="0"/>
              <a:t>Mandat du directeur de la PFT</a:t>
            </a:r>
          </a:p>
        </p:txBody>
      </p:sp>
      <p:sp>
        <p:nvSpPr>
          <p:cNvPr id="12" name="ZoneTexte 8"/>
          <p:cNvSpPr txBox="1"/>
          <p:nvPr/>
        </p:nvSpPr>
        <p:spPr>
          <a:xfrm>
            <a:off x="9850113" y="6636474"/>
            <a:ext cx="1911998" cy="254044"/>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051" dirty="0"/>
              <a:t>Conseil PFT GCM – 12/09/2023</a:t>
            </a:r>
          </a:p>
        </p:txBody>
      </p:sp>
      <p:sp>
        <p:nvSpPr>
          <p:cNvPr id="5" name="ZoneTexte 4"/>
          <p:cNvSpPr txBox="1"/>
          <p:nvPr/>
        </p:nvSpPr>
        <p:spPr>
          <a:xfrm>
            <a:off x="2630665" y="0"/>
            <a:ext cx="6918851" cy="830997"/>
          </a:xfrm>
          <a:prstGeom prst="rect">
            <a:avLst/>
          </a:prstGeom>
          <a:noFill/>
        </p:spPr>
        <p:txBody>
          <a:bodyPr wrap="square" lIns="91440" tIns="45720" rIns="91440" bIns="45720" rtlCol="0" anchor="t">
            <a:spAutoFit/>
          </a:bodyPr>
          <a:lstStyle/>
          <a:p>
            <a:r>
              <a:rPr lang="fr-FR" sz="4800" b="1" dirty="0"/>
              <a:t>Conseil PFT – 12/09/2023</a:t>
            </a:r>
            <a:endParaRPr lang="fr-FR" sz="4800" b="1" dirty="0">
              <a:cs typeface="Calibri"/>
            </a:endParaRPr>
          </a:p>
        </p:txBody>
      </p:sp>
      <p:sp>
        <p:nvSpPr>
          <p:cNvPr id="2" name="Espace réservé du numéro de diapositive 1">
            <a:extLst>
              <a:ext uri="{FF2B5EF4-FFF2-40B4-BE49-F238E27FC236}">
                <a16:creationId xmlns:a16="http://schemas.microsoft.com/office/drawing/2014/main" id="{A3300E63-B61E-CC5E-5008-922FD5391A0F}"/>
              </a:ext>
            </a:extLst>
          </p:cNvPr>
          <p:cNvSpPr>
            <a:spLocks noGrp="1"/>
          </p:cNvSpPr>
          <p:nvPr>
            <p:ph type="sldNum" sz="quarter" idx="12"/>
          </p:nvPr>
        </p:nvSpPr>
        <p:spPr/>
        <p:txBody>
          <a:bodyPr/>
          <a:lstStyle/>
          <a:p>
            <a:fld id="{59826645-3AD3-4164-8A51-BD3D4FEDB459}" type="slidenum">
              <a:rPr lang="fr-FR" smtClean="0"/>
              <a:pPr/>
              <a:t>2</a:t>
            </a:fld>
            <a:endParaRPr lang="fr-FR"/>
          </a:p>
        </p:txBody>
      </p:sp>
    </p:spTree>
    <p:extLst>
      <p:ext uri="{BB962C8B-B14F-4D97-AF65-F5344CB8AC3E}">
        <p14:creationId xmlns:p14="http://schemas.microsoft.com/office/powerpoint/2010/main" val="3346973859"/>
      </p:ext>
    </p:extLst>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0" y="1354541"/>
            <a:ext cx="12191999" cy="3416320"/>
          </a:xfrm>
          <a:prstGeom prst="rect">
            <a:avLst/>
          </a:prstGeom>
          <a:noFill/>
          <a:ln>
            <a:noFill/>
          </a:ln>
        </p:spPr>
        <p:txBody>
          <a:bodyPr wrap="square" lIns="91440" tIns="45720" rIns="91440" bIns="45720" rtlCol="0" anchor="t">
            <a:spAutoFit/>
          </a:bodyPr>
          <a:lstStyle/>
          <a:p>
            <a:pPr algn="just"/>
            <a:r>
              <a:rPr lang="fr-FR" sz="2400" dirty="0"/>
              <a:t>1. Actions emblématiques : </a:t>
            </a:r>
            <a:endParaRPr lang="fr-FR">
              <a:cs typeface="Calibri" panose="020F0502020204030204"/>
            </a:endParaRPr>
          </a:p>
          <a:p>
            <a:pPr marL="342900" indent="-342900" algn="just">
              <a:buFont typeface="Calibri"/>
              <a:buChar char="-"/>
            </a:pPr>
            <a:r>
              <a:rPr lang="fr-FR" sz="2400" dirty="0"/>
              <a:t>Portes ouvertes du lycée Pierre Mendès France</a:t>
            </a:r>
            <a:endParaRPr lang="fr-FR" dirty="0"/>
          </a:p>
          <a:p>
            <a:pPr marL="342900" indent="-342900" algn="just">
              <a:buFont typeface="Calibri"/>
              <a:buChar char="-"/>
            </a:pPr>
            <a:r>
              <a:rPr lang="fr-FR" sz="2400" dirty="0"/>
              <a:t>Chef d’œuvre sur les techniques de construction en terre crue à destination de Terminales en Bac Pro TB </a:t>
            </a:r>
            <a:r>
              <a:rPr lang="fr-FR" sz="2400" dirty="0" err="1"/>
              <a:t>OrGO</a:t>
            </a:r>
            <a:endParaRPr lang="fr-FR" sz="2400" dirty="0" err="1">
              <a:cs typeface="Calibri"/>
            </a:endParaRPr>
          </a:p>
          <a:p>
            <a:pPr marL="342900" indent="-342900" algn="just">
              <a:buFont typeface="Calibri"/>
              <a:buChar char="-"/>
            </a:pPr>
            <a:r>
              <a:rPr lang="fr-FR" sz="2400" dirty="0"/>
              <a:t>Accompagnement sur un chantier de mur en bauge coffrée à destination de terminales en Bac Pro </a:t>
            </a:r>
            <a:r>
              <a:rPr lang="fr-FR" sz="2400" dirty="0" err="1"/>
              <a:t>OrGO</a:t>
            </a:r>
            <a:r>
              <a:rPr lang="fr-FR" sz="2400" dirty="0"/>
              <a:t> </a:t>
            </a:r>
            <a:endParaRPr lang="fr-FR" dirty="0">
              <a:cs typeface="Calibri" panose="020F0502020204030204"/>
            </a:endParaRPr>
          </a:p>
          <a:p>
            <a:pPr marL="342900" indent="-342900" algn="just">
              <a:buFont typeface="Calibri"/>
              <a:buChar char="-"/>
            </a:pPr>
            <a:endParaRPr lang="fr-FR" sz="2400" dirty="0">
              <a:cs typeface="Calibri"/>
            </a:endParaRPr>
          </a:p>
          <a:p>
            <a:pPr algn="just"/>
            <a:r>
              <a:rPr lang="fr-FR" sz="2400" dirty="0"/>
              <a:t>2. ACI du plateau</a:t>
            </a:r>
          </a:p>
          <a:p>
            <a:pPr marL="342900" indent="-342900" algn="just">
              <a:buFont typeface="Calibri"/>
              <a:buChar char="-"/>
            </a:pPr>
            <a:r>
              <a:rPr lang="fr-FR" sz="2400" dirty="0">
                <a:cs typeface="Calibri"/>
              </a:rPr>
              <a:t>Visite du chantier avec la CC de Brocéliande (Bréal-sous-Monfort)</a:t>
            </a:r>
          </a:p>
        </p:txBody>
      </p:sp>
      <p:sp>
        <p:nvSpPr>
          <p:cNvPr id="12" name="ZoneTexte 8"/>
          <p:cNvSpPr txBox="1"/>
          <p:nvPr/>
        </p:nvSpPr>
        <p:spPr>
          <a:xfrm>
            <a:off x="9779996" y="6599087"/>
            <a:ext cx="1911998" cy="254044"/>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051" dirty="0"/>
              <a:t>Conseil PFT GCM – 12/09/2023</a:t>
            </a:r>
          </a:p>
        </p:txBody>
      </p:sp>
      <p:sp>
        <p:nvSpPr>
          <p:cNvPr id="5" name="ZoneTexte 4"/>
          <p:cNvSpPr txBox="1"/>
          <p:nvPr/>
        </p:nvSpPr>
        <p:spPr>
          <a:xfrm>
            <a:off x="2630665" y="0"/>
            <a:ext cx="6918851" cy="830997"/>
          </a:xfrm>
          <a:prstGeom prst="rect">
            <a:avLst/>
          </a:prstGeom>
          <a:noFill/>
        </p:spPr>
        <p:txBody>
          <a:bodyPr wrap="square" lIns="91440" tIns="45720" rIns="91440" bIns="45720" rtlCol="0" anchor="t">
            <a:spAutoFit/>
          </a:bodyPr>
          <a:lstStyle/>
          <a:p>
            <a:pPr algn="ctr"/>
            <a:r>
              <a:rPr lang="fr-FR" sz="4800" b="1" dirty="0"/>
              <a:t>Plateau Confort Bâtiment</a:t>
            </a:r>
            <a:endParaRPr lang="fr-FR" sz="4800" b="1" dirty="0">
              <a:cs typeface="Calibri"/>
            </a:endParaRPr>
          </a:p>
        </p:txBody>
      </p:sp>
      <p:sp>
        <p:nvSpPr>
          <p:cNvPr id="2" name="Espace réservé du numéro de diapositive 1">
            <a:extLst>
              <a:ext uri="{FF2B5EF4-FFF2-40B4-BE49-F238E27FC236}">
                <a16:creationId xmlns:a16="http://schemas.microsoft.com/office/drawing/2014/main" id="{79A3EC1A-0685-356D-84FA-15DA7D853B92}"/>
              </a:ext>
            </a:extLst>
          </p:cNvPr>
          <p:cNvSpPr>
            <a:spLocks noGrp="1"/>
          </p:cNvSpPr>
          <p:nvPr>
            <p:ph type="sldNum" sz="quarter" idx="12"/>
          </p:nvPr>
        </p:nvSpPr>
        <p:spPr/>
        <p:txBody>
          <a:bodyPr/>
          <a:lstStyle/>
          <a:p>
            <a:fld id="{59826645-3AD3-4164-8A51-BD3D4FEDB459}" type="slidenum">
              <a:rPr lang="fr-FR" smtClean="0"/>
              <a:pPr/>
              <a:t>3</a:t>
            </a:fld>
            <a:endParaRPr lang="fr-FR"/>
          </a:p>
        </p:txBody>
      </p:sp>
    </p:spTree>
    <p:extLst>
      <p:ext uri="{BB962C8B-B14F-4D97-AF65-F5344CB8AC3E}">
        <p14:creationId xmlns:p14="http://schemas.microsoft.com/office/powerpoint/2010/main" val="4121053011"/>
      </p:ext>
    </p:extLst>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217334" y="2408772"/>
            <a:ext cx="11971665" cy="4524315"/>
          </a:xfrm>
          <a:prstGeom prst="rect">
            <a:avLst/>
          </a:prstGeom>
          <a:noFill/>
          <a:ln>
            <a:noFill/>
          </a:ln>
        </p:spPr>
        <p:txBody>
          <a:bodyPr wrap="square" lIns="91440" tIns="45720" rIns="91440" bIns="45720" rtlCol="0" anchor="t">
            <a:spAutoFit/>
          </a:bodyPr>
          <a:lstStyle/>
          <a:p>
            <a:pPr marL="800100" lvl="1" indent="-342900" algn="just">
              <a:buFont typeface="Calibri"/>
              <a:buChar char="-"/>
            </a:pPr>
            <a:r>
              <a:rPr lang="fr-FR" sz="2400" dirty="0"/>
              <a:t> Priorité : </a:t>
            </a:r>
            <a:endParaRPr lang="fr-FR" dirty="0">
              <a:cs typeface="Calibri" panose="020F0502020204030204"/>
            </a:endParaRPr>
          </a:p>
          <a:p>
            <a:pPr marL="914400" lvl="1" indent="-457200" algn="just">
              <a:buAutoNum type="alphaLcPeriod"/>
            </a:pPr>
            <a:r>
              <a:rPr lang="fr-FR" sz="2400" dirty="0">
                <a:cs typeface="Calibri" panose="020F0502020204030204"/>
              </a:rPr>
              <a:t>Formation des professeurs du 2nd degré aux matériaux bio- et géo-sourcés</a:t>
            </a:r>
            <a:endParaRPr lang="fr-FR" dirty="0" err="1"/>
          </a:p>
          <a:p>
            <a:pPr marL="914400" lvl="1" indent="-457200" algn="just">
              <a:buAutoNum type="alphaLcPeriod"/>
            </a:pPr>
            <a:r>
              <a:rPr lang="fr-FR" sz="2400" dirty="0">
                <a:cs typeface="Calibri" panose="020F0502020204030204"/>
              </a:rPr>
              <a:t>Formation des professionnels à l'emploi des matériaux bio- et géo-sourcés</a:t>
            </a:r>
          </a:p>
          <a:p>
            <a:pPr marL="914400" lvl="1" indent="-457200" algn="just">
              <a:buAutoNum type="alphaLcPeriod"/>
            </a:pPr>
            <a:r>
              <a:rPr lang="fr-FR" sz="2400" dirty="0">
                <a:cs typeface="Calibri" panose="020F0502020204030204"/>
              </a:rPr>
              <a:t>Pré-test de qualification des menuiseries aux banc AEV suite à la déconstruction</a:t>
            </a:r>
          </a:p>
          <a:p>
            <a:pPr marL="914400" lvl="1" indent="-457200" algn="just">
              <a:buFontTx/>
              <a:buAutoNum type="alphaLcPeriod"/>
            </a:pPr>
            <a:r>
              <a:rPr lang="fr-FR" sz="2400" dirty="0">
                <a:cs typeface="Calibri" panose="020F0502020204030204"/>
              </a:rPr>
              <a:t>Pré-test de qualification de matériaux acoustiques suite à la déconstruction</a:t>
            </a:r>
          </a:p>
          <a:p>
            <a:pPr marL="914400" lvl="1" indent="-457200" algn="just">
              <a:buFontTx/>
              <a:buAutoNum type="alphaLcPeriod"/>
            </a:pPr>
            <a:endParaRPr lang="fr-FR" sz="2400" dirty="0">
              <a:cs typeface="Calibri" panose="020F0502020204030204"/>
            </a:endParaRPr>
          </a:p>
          <a:p>
            <a:pPr marL="914400" lvl="1" indent="-457200" algn="just">
              <a:buFontTx/>
              <a:buAutoNum type="alphaLcPeriod"/>
            </a:pPr>
            <a:endParaRPr lang="fr-FR" sz="2400" dirty="0">
              <a:cs typeface="Calibri" panose="020F0502020204030204"/>
            </a:endParaRPr>
          </a:p>
          <a:p>
            <a:pPr marL="800100" lvl="1" indent="-342900" algn="just">
              <a:buFont typeface="Calibri"/>
              <a:buChar char="-"/>
            </a:pPr>
            <a:r>
              <a:rPr lang="fr-FR" sz="2400" dirty="0">
                <a:cs typeface="Calibri" panose="020F0502020204030204"/>
              </a:rPr>
              <a:t>PME :</a:t>
            </a:r>
          </a:p>
          <a:p>
            <a:pPr lvl="1" algn="just"/>
            <a:r>
              <a:rPr lang="fr-FR" sz="2400" dirty="0">
                <a:cs typeface="Calibri" panose="020F0502020204030204"/>
              </a:rPr>
              <a:t>d.   Entreprise du BTP</a:t>
            </a:r>
          </a:p>
          <a:p>
            <a:pPr lvl="1" algn="just"/>
            <a:r>
              <a:rPr lang="fr-FR" sz="2400" dirty="0">
                <a:cs typeface="Calibri" panose="020F0502020204030204"/>
              </a:rPr>
              <a:t>e.   Artisan</a:t>
            </a:r>
          </a:p>
          <a:p>
            <a:pPr lvl="1" algn="just"/>
            <a:r>
              <a:rPr lang="fr-FR" sz="2400" dirty="0">
                <a:cs typeface="Calibri" panose="020F0502020204030204"/>
              </a:rPr>
              <a:t>f.    Architecte</a:t>
            </a:r>
          </a:p>
          <a:p>
            <a:pPr marL="914400" lvl="1" indent="-457200" algn="just">
              <a:buAutoNum type="alphaLcPeriod"/>
            </a:pPr>
            <a:endParaRPr lang="fr-FR" sz="2400" dirty="0">
              <a:cs typeface="Calibri" panose="020F0502020204030204"/>
            </a:endParaRPr>
          </a:p>
        </p:txBody>
      </p:sp>
      <p:sp>
        <p:nvSpPr>
          <p:cNvPr id="12" name="ZoneTexte 8"/>
          <p:cNvSpPr txBox="1"/>
          <p:nvPr/>
        </p:nvSpPr>
        <p:spPr>
          <a:xfrm>
            <a:off x="10414480" y="6619964"/>
            <a:ext cx="1778556" cy="254044"/>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051" dirty="0"/>
              <a:t>PFT GCM – avril 2023</a:t>
            </a:r>
          </a:p>
        </p:txBody>
      </p:sp>
      <p:sp>
        <p:nvSpPr>
          <p:cNvPr id="5" name="ZoneTexte 4"/>
          <p:cNvSpPr txBox="1"/>
          <p:nvPr/>
        </p:nvSpPr>
        <p:spPr>
          <a:xfrm>
            <a:off x="0" y="0"/>
            <a:ext cx="12193036" cy="1569660"/>
          </a:xfrm>
          <a:prstGeom prst="rect">
            <a:avLst/>
          </a:prstGeom>
          <a:noFill/>
        </p:spPr>
        <p:txBody>
          <a:bodyPr wrap="square" lIns="91440" tIns="45720" rIns="91440" bIns="45720" rtlCol="0" anchor="t">
            <a:spAutoFit/>
          </a:bodyPr>
          <a:lstStyle/>
          <a:p>
            <a:pPr algn="ctr"/>
            <a:r>
              <a:rPr lang="fr-FR" sz="4800" b="1" dirty="0"/>
              <a:t>Priorité et PME à adresser – </a:t>
            </a:r>
          </a:p>
          <a:p>
            <a:pPr algn="ctr"/>
            <a:r>
              <a:rPr lang="fr-FR" sz="4800" b="1" dirty="0"/>
              <a:t>plateau Confort du bâtiment</a:t>
            </a:r>
            <a:endParaRPr lang="fr-FR" sz="4800" b="1" dirty="0" err="1">
              <a:cs typeface="Calibri"/>
            </a:endParaRPr>
          </a:p>
        </p:txBody>
      </p:sp>
      <p:sp>
        <p:nvSpPr>
          <p:cNvPr id="2" name="Espace réservé du numéro de diapositive 1">
            <a:extLst>
              <a:ext uri="{FF2B5EF4-FFF2-40B4-BE49-F238E27FC236}">
                <a16:creationId xmlns:a16="http://schemas.microsoft.com/office/drawing/2014/main" id="{164D94D9-553B-34CB-09AF-0F4FB002978A}"/>
              </a:ext>
            </a:extLst>
          </p:cNvPr>
          <p:cNvSpPr>
            <a:spLocks noGrp="1"/>
          </p:cNvSpPr>
          <p:nvPr>
            <p:ph type="sldNum" sz="quarter" idx="12"/>
          </p:nvPr>
        </p:nvSpPr>
        <p:spPr/>
        <p:txBody>
          <a:bodyPr/>
          <a:lstStyle/>
          <a:p>
            <a:fld id="{59826645-3AD3-4164-8A51-BD3D4FEDB459}" type="slidenum">
              <a:rPr lang="fr-FR" smtClean="0"/>
              <a:pPr/>
              <a:t>4</a:t>
            </a:fld>
            <a:endParaRPr lang="fr-FR"/>
          </a:p>
        </p:txBody>
      </p:sp>
      <p:pic>
        <p:nvPicPr>
          <p:cNvPr id="4" name="Image 3" descr="Une image contenant texte, Police, blanc&#10;&#10;Description générée automatiquement">
            <a:extLst>
              <a:ext uri="{FF2B5EF4-FFF2-40B4-BE49-F238E27FC236}">
                <a16:creationId xmlns:a16="http://schemas.microsoft.com/office/drawing/2014/main" id="{6F6C109D-52DC-AD40-2216-57C55CE3C93D}"/>
              </a:ext>
            </a:extLst>
          </p:cNvPr>
          <p:cNvPicPr>
            <a:picLocks noChangeAspect="1"/>
          </p:cNvPicPr>
          <p:nvPr/>
        </p:nvPicPr>
        <p:blipFill rotWithShape="1">
          <a:blip r:embed="rId3"/>
          <a:srcRect l="-450" t="60000" r="258" b="-714"/>
          <a:stretch/>
        </p:blipFill>
        <p:spPr>
          <a:xfrm>
            <a:off x="664522" y="1630546"/>
            <a:ext cx="10879425" cy="593349"/>
          </a:xfrm>
          <a:prstGeom prst="rect">
            <a:avLst/>
          </a:prstGeom>
        </p:spPr>
      </p:pic>
      <p:pic>
        <p:nvPicPr>
          <p:cNvPr id="10" name="Image 9" descr="Une image contenant texte, Police, blanc&#10;&#10;Description générée automatiquement">
            <a:extLst>
              <a:ext uri="{FF2B5EF4-FFF2-40B4-BE49-F238E27FC236}">
                <a16:creationId xmlns:a16="http://schemas.microsoft.com/office/drawing/2014/main" id="{6C8E66F5-1D57-436A-7FC2-E62343A2D401}"/>
              </a:ext>
            </a:extLst>
          </p:cNvPr>
          <p:cNvPicPr>
            <a:picLocks noChangeAspect="1"/>
          </p:cNvPicPr>
          <p:nvPr/>
        </p:nvPicPr>
        <p:blipFill rotWithShape="1">
          <a:blip r:embed="rId4"/>
          <a:srcRect t="35461" r="95" b="40189"/>
          <a:stretch/>
        </p:blipFill>
        <p:spPr>
          <a:xfrm>
            <a:off x="705633" y="4496478"/>
            <a:ext cx="10603286" cy="346601"/>
          </a:xfrm>
          <a:prstGeom prst="rect">
            <a:avLst/>
          </a:prstGeom>
        </p:spPr>
      </p:pic>
    </p:spTree>
    <p:extLst>
      <p:ext uri="{BB962C8B-B14F-4D97-AF65-F5344CB8AC3E}">
        <p14:creationId xmlns:p14="http://schemas.microsoft.com/office/powerpoint/2010/main" val="2343051277"/>
      </p:ext>
    </p:extLst>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488731" y="909723"/>
            <a:ext cx="9925749" cy="2123658"/>
          </a:xfrm>
          <a:prstGeom prst="rect">
            <a:avLst/>
          </a:prstGeom>
          <a:noFill/>
          <a:ln>
            <a:noFill/>
          </a:ln>
        </p:spPr>
        <p:txBody>
          <a:bodyPr wrap="square" rtlCol="0">
            <a:spAutoFit/>
          </a:bodyPr>
          <a:lstStyle/>
          <a:p>
            <a:pPr marL="457200" indent="-457200" algn="just">
              <a:buFont typeface="+mj-lt"/>
              <a:buAutoNum type="arabicPeriod"/>
            </a:pPr>
            <a:r>
              <a:rPr lang="fr-FR" sz="2400" dirty="0"/>
              <a:t>Village des Sciences</a:t>
            </a:r>
          </a:p>
          <a:p>
            <a:r>
              <a:rPr lang="fr-FR" b="1" dirty="0"/>
              <a:t>Thématique</a:t>
            </a:r>
          </a:p>
          <a:p>
            <a:r>
              <a:rPr lang="fr-FR" dirty="0"/>
              <a:t>La thématique est d’aborder la matière et tout particulièrement la terre crue par le « grain ». De comprendre les interactions entre le grain et l’eau, le grain et l’air, la compacité d’un mélange et les chaines de forces. Tout ce qui rend la matière terre résistante.</a:t>
            </a:r>
          </a:p>
          <a:p>
            <a:r>
              <a:rPr lang="fr-FR" b="1" dirty="0"/>
              <a:t>Organisation</a:t>
            </a:r>
          </a:p>
          <a:p>
            <a:r>
              <a:rPr lang="fr-FR" dirty="0"/>
              <a:t>Notre stand disposera de 3 ateliers :</a:t>
            </a:r>
          </a:p>
        </p:txBody>
      </p:sp>
      <p:sp>
        <p:nvSpPr>
          <p:cNvPr id="12" name="ZoneTexte 8"/>
          <p:cNvSpPr txBox="1"/>
          <p:nvPr/>
        </p:nvSpPr>
        <p:spPr>
          <a:xfrm>
            <a:off x="10414480" y="6619964"/>
            <a:ext cx="1778556" cy="254044"/>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051" dirty="0"/>
              <a:t>PFT GCM – avril 2023</a:t>
            </a:r>
          </a:p>
        </p:txBody>
      </p:sp>
      <p:sp>
        <p:nvSpPr>
          <p:cNvPr id="5" name="ZoneTexte 4"/>
          <p:cNvSpPr txBox="1"/>
          <p:nvPr/>
        </p:nvSpPr>
        <p:spPr>
          <a:xfrm>
            <a:off x="0" y="0"/>
            <a:ext cx="12193036" cy="830997"/>
          </a:xfrm>
          <a:prstGeom prst="rect">
            <a:avLst/>
          </a:prstGeom>
          <a:noFill/>
        </p:spPr>
        <p:txBody>
          <a:bodyPr wrap="square" lIns="91440" tIns="45720" rIns="91440" bIns="45720" rtlCol="0" anchor="t">
            <a:spAutoFit/>
          </a:bodyPr>
          <a:lstStyle/>
          <a:p>
            <a:pPr algn="ctr"/>
            <a:r>
              <a:rPr lang="fr-FR" sz="4800" b="1" dirty="0"/>
              <a:t>Evènement</a:t>
            </a:r>
            <a:endParaRPr lang="fr-FR" sz="4800" b="1" dirty="0">
              <a:cs typeface="Calibri"/>
            </a:endParaRPr>
          </a:p>
        </p:txBody>
      </p:sp>
      <p:sp>
        <p:nvSpPr>
          <p:cNvPr id="2" name="Espace réservé du numéro de diapositive 1">
            <a:extLst>
              <a:ext uri="{FF2B5EF4-FFF2-40B4-BE49-F238E27FC236}">
                <a16:creationId xmlns:a16="http://schemas.microsoft.com/office/drawing/2014/main" id="{2E427DA3-63B1-C22B-54AF-9A52544975B5}"/>
              </a:ext>
            </a:extLst>
          </p:cNvPr>
          <p:cNvSpPr>
            <a:spLocks noGrp="1"/>
          </p:cNvSpPr>
          <p:nvPr>
            <p:ph type="sldNum" sz="quarter" idx="12"/>
          </p:nvPr>
        </p:nvSpPr>
        <p:spPr/>
        <p:txBody>
          <a:bodyPr/>
          <a:lstStyle/>
          <a:p>
            <a:fld id="{59826645-3AD3-4164-8A51-BD3D4FEDB459}" type="slidenum">
              <a:rPr lang="fr-FR" smtClean="0"/>
              <a:pPr/>
              <a:t>5</a:t>
            </a:fld>
            <a:endParaRPr lang="fr-FR"/>
          </a:p>
        </p:txBody>
      </p:sp>
    </p:spTree>
    <p:extLst>
      <p:ext uri="{BB962C8B-B14F-4D97-AF65-F5344CB8AC3E}">
        <p14:creationId xmlns:p14="http://schemas.microsoft.com/office/powerpoint/2010/main" val="1641788710"/>
      </p:ext>
    </p:extLst>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488731" y="909723"/>
            <a:ext cx="9925749" cy="5170646"/>
          </a:xfrm>
          <a:prstGeom prst="rect">
            <a:avLst/>
          </a:prstGeom>
          <a:noFill/>
          <a:ln>
            <a:noFill/>
          </a:ln>
        </p:spPr>
        <p:txBody>
          <a:bodyPr wrap="square" rtlCol="0">
            <a:spAutoFit/>
          </a:bodyPr>
          <a:lstStyle/>
          <a:p>
            <a:pPr marL="457200" indent="-457200" algn="just">
              <a:buAutoNum type="arabicPeriod"/>
            </a:pPr>
            <a:r>
              <a:rPr lang="fr-FR" sz="2400" dirty="0" err="1"/>
              <a:t>TechDays</a:t>
            </a:r>
            <a:r>
              <a:rPr lang="fr-FR" sz="2400" dirty="0"/>
              <a:t> « Bâtiment Bas Carbone » à Lorient le 1</a:t>
            </a:r>
            <a:r>
              <a:rPr lang="fr-FR" sz="2400" baseline="30000" dirty="0"/>
              <a:t>er</a:t>
            </a:r>
            <a:r>
              <a:rPr lang="fr-FR" sz="2400" dirty="0"/>
              <a:t> juin – </a:t>
            </a:r>
            <a:r>
              <a:rPr lang="fr-FR" sz="2400" dirty="0" err="1"/>
              <a:t>Acte.BZH</a:t>
            </a:r>
            <a:r>
              <a:rPr lang="fr-FR" sz="2400" dirty="0"/>
              <a:t> – à destination des enseignants du secondaire</a:t>
            </a:r>
          </a:p>
          <a:p>
            <a:pPr marL="457200" indent="-457200" algn="just">
              <a:buAutoNum type="arabicPeriod"/>
            </a:pPr>
            <a:endParaRPr lang="fr-FR" sz="2400" b="1" dirty="0"/>
          </a:p>
          <a:p>
            <a:pPr marL="457200" indent="-457200" algn="just">
              <a:buAutoNum type="arabicPeriod"/>
            </a:pPr>
            <a:endParaRPr lang="fr-FR" sz="2400" b="1" dirty="0"/>
          </a:p>
          <a:p>
            <a:pPr marL="457200" indent="-457200" algn="just">
              <a:buAutoNum type="arabicPeriod"/>
            </a:pPr>
            <a:endParaRPr lang="fr-FR" sz="2400" b="1" dirty="0"/>
          </a:p>
          <a:p>
            <a:pPr marL="457200" indent="-457200" algn="just">
              <a:buAutoNum type="arabicPeriod"/>
            </a:pPr>
            <a:r>
              <a:rPr lang="fr-FR" sz="2400" b="1" dirty="0"/>
              <a:t>Propositions </a:t>
            </a:r>
          </a:p>
          <a:p>
            <a:pPr marL="800100" lvl="1" indent="-342900" algn="just">
              <a:buFont typeface="Arial" panose="020B0604020202020204" pitchFamily="34" charset="0"/>
              <a:buChar char="•"/>
            </a:pPr>
            <a:r>
              <a:rPr lang="fr-FR" sz="2400" dirty="0" err="1"/>
              <a:t>Ecomatériaux</a:t>
            </a:r>
            <a:endParaRPr lang="fr-FR" sz="2400" dirty="0"/>
          </a:p>
          <a:p>
            <a:pPr marL="800100" lvl="1" indent="-342900" algn="just">
              <a:buFont typeface="Arial" panose="020B0604020202020204" pitchFamily="34" charset="0"/>
              <a:buChar char="•"/>
            </a:pPr>
            <a:r>
              <a:rPr lang="fr-FR" sz="2400" dirty="0"/>
              <a:t>déconstruction – réutilisation (AQC + Noria et Cie)</a:t>
            </a:r>
          </a:p>
          <a:p>
            <a:pPr marL="800100" lvl="1" indent="-342900" algn="just">
              <a:buFont typeface="Arial" panose="020B0604020202020204" pitchFamily="34" charset="0"/>
              <a:buChar char="•"/>
            </a:pPr>
            <a:r>
              <a:rPr lang="fr-FR" sz="2400" dirty="0"/>
              <a:t>Rénovation énergétique des bâtiments</a:t>
            </a:r>
          </a:p>
          <a:p>
            <a:pPr marL="800100" lvl="1" indent="-342900" algn="just">
              <a:buFont typeface="Arial" panose="020B0604020202020204" pitchFamily="34" charset="0"/>
              <a:buChar char="•"/>
            </a:pPr>
            <a:r>
              <a:rPr lang="fr-FR" sz="2400" dirty="0"/>
              <a:t>Presse à bloc de terre – Lycée Pierre Mendès France</a:t>
            </a:r>
          </a:p>
          <a:p>
            <a:pPr marL="800100" lvl="1" indent="-342900" algn="just">
              <a:buFont typeface="Arial" panose="020B0604020202020204" pitchFamily="34" charset="0"/>
              <a:buChar char="•"/>
            </a:pPr>
            <a:r>
              <a:rPr lang="fr-FR" sz="2400" dirty="0"/>
              <a:t>Soudage </a:t>
            </a:r>
            <a:r>
              <a:rPr lang="fr-FR" sz="2400" dirty="0" err="1"/>
              <a:t>multimatériaux</a:t>
            </a:r>
            <a:endParaRPr lang="fr-FR" sz="2400" dirty="0"/>
          </a:p>
          <a:p>
            <a:pPr marL="800100" lvl="1" indent="-342900" algn="just">
              <a:buFont typeface="Arial" panose="020B0604020202020204" pitchFamily="34" charset="0"/>
              <a:buChar char="•"/>
            </a:pPr>
            <a:r>
              <a:rPr lang="fr-FR" sz="2400" dirty="0"/>
              <a:t>Structures innovantes pour l’adaptation des bâtiments au climat</a:t>
            </a:r>
          </a:p>
          <a:p>
            <a:pPr marL="800100" lvl="1" indent="-342900" algn="just">
              <a:buFont typeface="Arial" panose="020B0604020202020204" pitchFamily="34" charset="0"/>
              <a:buChar char="•"/>
            </a:pPr>
            <a:r>
              <a:rPr lang="fr-FR" sz="2400" dirty="0"/>
              <a:t>Mécaniques des machines agricoles</a:t>
            </a:r>
          </a:p>
          <a:p>
            <a:pPr algn="just"/>
            <a:endParaRPr lang="fr-FR" dirty="0"/>
          </a:p>
        </p:txBody>
      </p:sp>
      <p:sp>
        <p:nvSpPr>
          <p:cNvPr id="12" name="ZoneTexte 8"/>
          <p:cNvSpPr txBox="1"/>
          <p:nvPr/>
        </p:nvSpPr>
        <p:spPr>
          <a:xfrm>
            <a:off x="10414480" y="6619964"/>
            <a:ext cx="1778556" cy="254044"/>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051" dirty="0"/>
              <a:t>PFT GCM – avril 2023</a:t>
            </a:r>
          </a:p>
        </p:txBody>
      </p:sp>
      <p:sp>
        <p:nvSpPr>
          <p:cNvPr id="5" name="ZoneTexte 4"/>
          <p:cNvSpPr txBox="1"/>
          <p:nvPr/>
        </p:nvSpPr>
        <p:spPr>
          <a:xfrm>
            <a:off x="0" y="0"/>
            <a:ext cx="12193036" cy="830997"/>
          </a:xfrm>
          <a:prstGeom prst="rect">
            <a:avLst/>
          </a:prstGeom>
          <a:noFill/>
        </p:spPr>
        <p:txBody>
          <a:bodyPr wrap="square" lIns="91440" tIns="45720" rIns="91440" bIns="45720" rtlCol="0" anchor="t">
            <a:spAutoFit/>
          </a:bodyPr>
          <a:lstStyle/>
          <a:p>
            <a:pPr algn="ctr"/>
            <a:r>
              <a:rPr lang="fr-FR" sz="4800" b="1" dirty="0"/>
              <a:t>Journées Thématiques</a:t>
            </a:r>
            <a:endParaRPr lang="fr-FR" sz="4800" b="1" dirty="0">
              <a:cs typeface="Calibri"/>
            </a:endParaRPr>
          </a:p>
        </p:txBody>
      </p:sp>
      <p:sp>
        <p:nvSpPr>
          <p:cNvPr id="2" name="Espace réservé du numéro de diapositive 1">
            <a:extLst>
              <a:ext uri="{FF2B5EF4-FFF2-40B4-BE49-F238E27FC236}">
                <a16:creationId xmlns:a16="http://schemas.microsoft.com/office/drawing/2014/main" id="{E5CE6174-C443-4020-1CE7-C68968544D14}"/>
              </a:ext>
            </a:extLst>
          </p:cNvPr>
          <p:cNvSpPr>
            <a:spLocks noGrp="1"/>
          </p:cNvSpPr>
          <p:nvPr>
            <p:ph type="sldNum" sz="quarter" idx="12"/>
          </p:nvPr>
        </p:nvSpPr>
        <p:spPr/>
        <p:txBody>
          <a:bodyPr/>
          <a:lstStyle/>
          <a:p>
            <a:fld id="{59826645-3AD3-4164-8A51-BD3D4FEDB459}" type="slidenum">
              <a:rPr lang="fr-FR" smtClean="0"/>
              <a:pPr/>
              <a:t>6</a:t>
            </a:fld>
            <a:endParaRPr lang="fr-FR"/>
          </a:p>
        </p:txBody>
      </p:sp>
    </p:spTree>
    <p:extLst>
      <p:ext uri="{BB962C8B-B14F-4D97-AF65-F5344CB8AC3E}">
        <p14:creationId xmlns:p14="http://schemas.microsoft.com/office/powerpoint/2010/main" val="367016808"/>
      </p:ext>
    </p:extLst>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114340" y="1130440"/>
            <a:ext cx="11998831" cy="2308324"/>
          </a:xfrm>
          <a:prstGeom prst="rect">
            <a:avLst/>
          </a:prstGeom>
          <a:noFill/>
          <a:ln>
            <a:noFill/>
          </a:ln>
        </p:spPr>
        <p:txBody>
          <a:bodyPr wrap="square" rtlCol="0">
            <a:spAutoFit/>
          </a:bodyPr>
          <a:lstStyle/>
          <a:p>
            <a:pPr marL="914400" lvl="1" indent="-457200" algn="just">
              <a:buFont typeface="+mj-lt"/>
              <a:buAutoNum type="arabicPeriod"/>
            </a:pPr>
            <a:r>
              <a:rPr lang="fr-FR" sz="2400" dirty="0"/>
              <a:t>Journées thématiques : </a:t>
            </a:r>
          </a:p>
          <a:p>
            <a:pPr lvl="3" algn="just"/>
            <a:r>
              <a:rPr lang="fr-FR" sz="2400" dirty="0">
                <a:solidFill>
                  <a:srgbClr val="FF0000"/>
                </a:solidFill>
              </a:rPr>
              <a:t>Rénovation énergétique des bâtiments</a:t>
            </a:r>
          </a:p>
          <a:p>
            <a:pPr lvl="3" algn="just"/>
            <a:r>
              <a:rPr lang="fr-FR" sz="2400" dirty="0">
                <a:solidFill>
                  <a:srgbClr val="FF0000"/>
                </a:solidFill>
              </a:rPr>
              <a:t>Presse à bloc de terre – Lycée Pierre Mendès France</a:t>
            </a:r>
          </a:p>
          <a:p>
            <a:pPr lvl="3" algn="just"/>
            <a:r>
              <a:rPr lang="fr-FR" sz="2400" dirty="0">
                <a:solidFill>
                  <a:srgbClr val="FF0000"/>
                </a:solidFill>
              </a:rPr>
              <a:t>Soudage </a:t>
            </a:r>
            <a:r>
              <a:rPr lang="fr-FR" sz="2400" dirty="0" err="1">
                <a:solidFill>
                  <a:srgbClr val="FF0000"/>
                </a:solidFill>
              </a:rPr>
              <a:t>multimatériaux</a:t>
            </a:r>
            <a:endParaRPr lang="fr-FR" sz="2400" dirty="0">
              <a:solidFill>
                <a:srgbClr val="FF0000"/>
              </a:solidFill>
            </a:endParaRPr>
          </a:p>
          <a:p>
            <a:pPr lvl="3" algn="just"/>
            <a:r>
              <a:rPr lang="fr-FR" sz="2400" dirty="0">
                <a:solidFill>
                  <a:srgbClr val="FF0000"/>
                </a:solidFill>
              </a:rPr>
              <a:t>Structures innovantes pour l’adaptation des bâtiments au climat</a:t>
            </a:r>
          </a:p>
          <a:p>
            <a:pPr lvl="3" algn="just"/>
            <a:r>
              <a:rPr lang="fr-FR" sz="2400" dirty="0">
                <a:solidFill>
                  <a:srgbClr val="FF0000"/>
                </a:solidFill>
              </a:rPr>
              <a:t>Mécaniques des machines agricoles</a:t>
            </a:r>
          </a:p>
        </p:txBody>
      </p:sp>
      <p:sp>
        <p:nvSpPr>
          <p:cNvPr id="12" name="ZoneTexte 8"/>
          <p:cNvSpPr txBox="1"/>
          <p:nvPr/>
        </p:nvSpPr>
        <p:spPr>
          <a:xfrm>
            <a:off x="10414480" y="6619964"/>
            <a:ext cx="1778556" cy="254044"/>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051" dirty="0"/>
              <a:t>PFT GCM – avril 2023</a:t>
            </a:r>
          </a:p>
        </p:txBody>
      </p:sp>
      <p:sp>
        <p:nvSpPr>
          <p:cNvPr id="5" name="ZoneTexte 4"/>
          <p:cNvSpPr txBox="1"/>
          <p:nvPr/>
        </p:nvSpPr>
        <p:spPr>
          <a:xfrm>
            <a:off x="0" y="0"/>
            <a:ext cx="12193036" cy="830997"/>
          </a:xfrm>
          <a:prstGeom prst="rect">
            <a:avLst/>
          </a:prstGeom>
          <a:noFill/>
        </p:spPr>
        <p:txBody>
          <a:bodyPr wrap="square" lIns="91440" tIns="45720" rIns="91440" bIns="45720" rtlCol="0" anchor="t">
            <a:spAutoFit/>
          </a:bodyPr>
          <a:lstStyle/>
          <a:p>
            <a:pPr algn="ctr"/>
            <a:r>
              <a:rPr lang="fr-FR" sz="4800" b="1" dirty="0"/>
              <a:t>Journées thématiques et salons</a:t>
            </a:r>
            <a:endParaRPr lang="fr-FR" sz="4800" b="1" dirty="0">
              <a:cs typeface="Calibri"/>
            </a:endParaRPr>
          </a:p>
        </p:txBody>
      </p:sp>
      <p:sp>
        <p:nvSpPr>
          <p:cNvPr id="2" name="Espace réservé du numéro de diapositive 1">
            <a:extLst>
              <a:ext uri="{FF2B5EF4-FFF2-40B4-BE49-F238E27FC236}">
                <a16:creationId xmlns:a16="http://schemas.microsoft.com/office/drawing/2014/main" id="{13B2D36C-9261-4C96-83E9-5CD49DA28CFC}"/>
              </a:ext>
            </a:extLst>
          </p:cNvPr>
          <p:cNvSpPr>
            <a:spLocks noGrp="1"/>
          </p:cNvSpPr>
          <p:nvPr>
            <p:ph type="sldNum" sz="quarter" idx="12"/>
          </p:nvPr>
        </p:nvSpPr>
        <p:spPr/>
        <p:txBody>
          <a:bodyPr/>
          <a:lstStyle/>
          <a:p>
            <a:fld id="{59826645-3AD3-4164-8A51-BD3D4FEDB459}" type="slidenum">
              <a:rPr lang="fr-FR" smtClean="0"/>
              <a:pPr/>
              <a:t>7</a:t>
            </a:fld>
            <a:endParaRPr lang="fr-FR"/>
          </a:p>
        </p:txBody>
      </p:sp>
    </p:spTree>
    <p:extLst>
      <p:ext uri="{BB962C8B-B14F-4D97-AF65-F5344CB8AC3E}">
        <p14:creationId xmlns:p14="http://schemas.microsoft.com/office/powerpoint/2010/main" val="3522902104"/>
      </p:ext>
    </p:extLst>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sld>
</file>

<file path=ppt/theme/theme1.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45C13160207424D80C4CD3048BDC95A" ma:contentTypeVersion="13" ma:contentTypeDescription="Crée un document." ma:contentTypeScope="" ma:versionID="4ad24a508c426a86b9f9a328bbe805b9">
  <xsd:schema xmlns:xsd="http://www.w3.org/2001/XMLSchema" xmlns:xs="http://www.w3.org/2001/XMLSchema" xmlns:p="http://schemas.microsoft.com/office/2006/metadata/properties" xmlns:ns2="d97dd0a3-5693-4fb2-bdec-8861f91df0b0" xmlns:ns3="70e90c41-e31a-49a4-b948-2dd868a7c7fc" targetNamespace="http://schemas.microsoft.com/office/2006/metadata/properties" ma:root="true" ma:fieldsID="c5ea297973e1d8bf9471a2356b6e7059" ns2:_="" ns3:_="">
    <xsd:import namespace="d97dd0a3-5693-4fb2-bdec-8861f91df0b0"/>
    <xsd:import namespace="70e90c41-e31a-49a4-b948-2dd868a7c7fc"/>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7dd0a3-5693-4fb2-bdec-8861f91df0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alises d’images" ma:readOnly="false" ma:fieldId="{5cf76f15-5ced-4ddc-b409-7134ff3c332f}" ma:taxonomyMulti="true" ma:sspId="d2051e3f-dc6f-4111-ac46-4a9a86024816"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0e90c41-e31a-49a4-b948-2dd868a7c7fc"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9580d2a-3ff3-428c-a6c7-6ba9fd5e5d05}" ma:internalName="TaxCatchAll" ma:showField="CatchAllData" ma:web="70e90c41-e31a-49a4-b948-2dd868a7c7fc">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0e90c41-e31a-49a4-b948-2dd868a7c7fc" xsi:nil="true"/>
    <lcf76f155ced4ddcb4097134ff3c332f xmlns="d97dd0a3-5693-4fb2-bdec-8861f91df0b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E9391AE-9339-4493-8278-96D3C3E891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7dd0a3-5693-4fb2-bdec-8861f91df0b0"/>
    <ds:schemaRef ds:uri="70e90c41-e31a-49a4-b948-2dd868a7c7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173EF54-5E9C-48EB-AF40-9A67703C70E6}">
  <ds:schemaRefs>
    <ds:schemaRef ds:uri="http://schemas.microsoft.com/sharepoint/v3/contenttype/forms"/>
  </ds:schemaRefs>
</ds:datastoreItem>
</file>

<file path=customXml/itemProps3.xml><?xml version="1.0" encoding="utf-8"?>
<ds:datastoreItem xmlns:ds="http://schemas.openxmlformats.org/officeDocument/2006/customXml" ds:itemID="{84CAD7FC-330D-4B25-9430-B1776DCEB2FD}">
  <ds:schemaRefs>
    <ds:schemaRef ds:uri="http://schemas.microsoft.com/office/2006/metadata/properties"/>
    <ds:schemaRef ds:uri="http://purl.org/dc/elements/1.1/"/>
    <ds:schemaRef ds:uri="http://purl.org/dc/terms/"/>
    <ds:schemaRef ds:uri="http://schemas.microsoft.com/office/infopath/2007/PartnerControls"/>
    <ds:schemaRef ds:uri="http://schemas.openxmlformats.org/package/2006/metadata/core-properties"/>
    <ds:schemaRef ds:uri="http://www.w3.org/XML/1998/namespace"/>
    <ds:schemaRef ds:uri="http://schemas.microsoft.com/office/2006/documentManagement/types"/>
    <ds:schemaRef ds:uri="70e90c41-e31a-49a4-b948-2dd868a7c7fc"/>
    <ds:schemaRef ds:uri="d97dd0a3-5693-4fb2-bdec-8861f91df0b0"/>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661</TotalTime>
  <Words>455</Words>
  <Application>Microsoft Office PowerPoint</Application>
  <PresentationFormat>Grand écran</PresentationFormat>
  <Paragraphs>76</Paragraphs>
  <Slides>7</Slides>
  <Notes>3</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7</vt:i4>
      </vt:variant>
    </vt:vector>
  </HeadingPairs>
  <TitlesOfParts>
    <vt:vector size="11" baseType="lpstr">
      <vt:lpstr>Arial</vt:lpstr>
      <vt:lpstr>Calibri</vt:lpstr>
      <vt:lpstr>Calibri Light</vt:lpstr>
      <vt:lpstr>Conception personnalisée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Foutel-Richard</dc:creator>
  <cp:lastModifiedBy>DDFPT PMF</cp:lastModifiedBy>
  <cp:revision>725</cp:revision>
  <cp:lastPrinted>2020-02-13T10:48:03Z</cp:lastPrinted>
  <dcterms:created xsi:type="dcterms:W3CDTF">2016-05-02T11:13:04Z</dcterms:created>
  <dcterms:modified xsi:type="dcterms:W3CDTF">2023-09-11T06:43:49Z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0x010100F45C13160207424D80C4CD3048BDC95A</vt:lpwstr>
  </property>
  <property fmtid="{D5CDD505-2E9C-101B-9397-08002B2CF9AE}" pid="3" name="MediaServiceImageTags">
    <vt:lpwstr/>
  </property>
</Properties>
</file>