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1" r:id="rId3"/>
    <p:sldId id="264" r:id="rId4"/>
    <p:sldId id="270" r:id="rId5"/>
    <p:sldId id="293" r:id="rId6"/>
    <p:sldId id="265" r:id="rId7"/>
    <p:sldId id="271" r:id="rId8"/>
    <p:sldId id="287" r:id="rId9"/>
    <p:sldId id="288" r:id="rId10"/>
    <p:sldId id="289" r:id="rId11"/>
    <p:sldId id="290" r:id="rId12"/>
    <p:sldId id="291" r:id="rId1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0066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8" autoAdjust="0"/>
    <p:restoredTop sz="90955" autoAdjust="0"/>
  </p:normalViewPr>
  <p:slideViewPr>
    <p:cSldViewPr>
      <p:cViewPr varScale="1">
        <p:scale>
          <a:sx n="103" d="100"/>
          <a:sy n="103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CAFC9B8-EC53-4DA9-A71A-1432CCB542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252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30" units="1/cm"/>
        </inkml:channelProperties>
      </inkml:inkSource>
      <inkml:timestamp xml:id="ts0" timeString="2008-03-16T16:26:02.765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D955271-47F3-4A07-88BA-33F9417363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5451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827C1-B47F-43AC-9AC1-1C412A55D15A}" type="slidenum">
              <a:rPr lang="fr-FR"/>
              <a:pPr/>
              <a:t>1</a:t>
            </a:fld>
            <a:endParaRPr lang="fr-FR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326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55271-47F3-4A07-88BA-33F9417363FE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61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9F8B24-AF98-4D6A-A191-01F48EA12BAE}" type="slidenum">
              <a:rPr lang="fr-FR"/>
              <a:pPr/>
              <a:t>3</a:t>
            </a:fld>
            <a:endParaRPr lang="fr-FR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5963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4405BB-39AD-4BCE-8BD3-656C60D70987}" type="slidenum">
              <a:rPr lang="fr-FR"/>
              <a:pPr/>
              <a:t>6</a:t>
            </a:fld>
            <a:endParaRPr lang="fr-FR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dirty="0"/>
              <a:t>33 heures formation par semaine</a:t>
            </a:r>
          </a:p>
          <a:p>
            <a:pPr eaLnBrk="1" hangingPunct="1"/>
            <a:r>
              <a:rPr lang="fr-FR" dirty="0"/>
              <a:t>11 heures enseignement général 22 heures enseignements professionnels et technologiques</a:t>
            </a:r>
          </a:p>
        </p:txBody>
      </p:sp>
    </p:spTree>
    <p:extLst>
      <p:ext uri="{BB962C8B-B14F-4D97-AF65-F5344CB8AC3E}">
        <p14:creationId xmlns:p14="http://schemas.microsoft.com/office/powerpoint/2010/main" val="138111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CA82A9B-E0F1-4D3B-9D92-E11FF7B26CE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F3B44-30E5-4FC9-A456-9DBAE5B21DD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6C1F0-FC68-434F-99D0-F621FD115C6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0495A0F4-78DA-4FF1-B8F3-2CD9F867E67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79FA9-CBC0-4699-BF00-6E92065B65A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D30F6B-DC40-4EC5-9B7A-C6C1A4B922E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1D1925A8-04AC-4A61-9A80-FBF9806B83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DC383-B022-4E66-A05B-68D6E37E338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A9FBA1-6A32-4528-8016-D4CF45A01A9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3163D-BF4F-4EC7-A549-2F4978C55F0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618852-132D-4860-B0A9-0DC34E4C167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5C79B81-DDD1-4AE9-9504-C0ADDD370498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060848"/>
            <a:ext cx="8280920" cy="17281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9" name="Picture 5" descr="C:\Users\seb35\Documents\bts charpente couverture\photos demo bts\IMGP0166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2348880"/>
            <a:ext cx="8132440" cy="1872208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 eaLnBrk="1" hangingPunct="1"/>
            <a:r>
              <a:rPr lang="fr-FR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BTS </a:t>
            </a:r>
            <a:r>
              <a:rPr lang="fr-FR" b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SystEmes</a:t>
            </a:r>
            <a:r>
              <a:rPr lang="fr-FR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constructifs bois et habitat</a:t>
            </a:r>
            <a:br>
              <a:rPr lang="fr-FR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FR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1+1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6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8970088" y="145892838"/>
              <a:ext cx="0" cy="0"/>
            </p14:xfrm>
          </p:contentPart>
        </mc:Choice>
        <mc:Fallback xmlns="">
          <p:pic>
            <p:nvPicPr>
              <p:cNvPr id="1026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970088" y="145892838"/>
                <a:ext cx="0" cy="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bts scbh\photos demo bts\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64496" cy="3348372"/>
          </a:xfrm>
          <a:prstGeom prst="rect">
            <a:avLst/>
          </a:prstGeom>
          <a:noFill/>
        </p:spPr>
      </p:pic>
      <p:pic>
        <p:nvPicPr>
          <p:cNvPr id="30723" name="Picture 3" descr="F:\bts scbh\photos demo bts\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5904" y="0"/>
            <a:ext cx="4928096" cy="3696072"/>
          </a:xfrm>
          <a:prstGeom prst="rect">
            <a:avLst/>
          </a:prstGeom>
          <a:noFill/>
        </p:spPr>
      </p:pic>
      <p:pic>
        <p:nvPicPr>
          <p:cNvPr id="30724" name="Picture 4" descr="F:\bts scbh\photos demo bts\01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7" y="2852936"/>
            <a:ext cx="5340085" cy="4005064"/>
          </a:xfrm>
          <a:prstGeom prst="rect">
            <a:avLst/>
          </a:prstGeom>
          <a:noFill/>
        </p:spPr>
      </p:pic>
      <p:pic>
        <p:nvPicPr>
          <p:cNvPr id="30725" name="Picture 5" descr="F:\bts scbh\photos demo bts\IMG_1581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5904" y="3161928"/>
            <a:ext cx="4928096" cy="3696072"/>
          </a:xfrm>
          <a:prstGeom prst="rect">
            <a:avLst/>
          </a:prstGeom>
          <a:noFill/>
        </p:spPr>
      </p:pic>
      <p:sp>
        <p:nvSpPr>
          <p:cNvPr id="6" name="Étoile à 4 branches 5">
            <a:hlinkClick r:id="rId6" action="ppaction://hlinksldjump"/>
          </p:cNvPr>
          <p:cNvSpPr/>
          <p:nvPr/>
        </p:nvSpPr>
        <p:spPr>
          <a:xfrm>
            <a:off x="8532440" y="6237312"/>
            <a:ext cx="323528" cy="288032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bts scbh\photos demo bts\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5473700" cy="3681413"/>
          </a:xfrm>
          <a:prstGeom prst="rect">
            <a:avLst/>
          </a:prstGeom>
          <a:noFill/>
        </p:spPr>
      </p:pic>
      <p:pic>
        <p:nvPicPr>
          <p:cNvPr id="31747" name="Picture 3" descr="F:\bts scbh\photos demo bts\0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3157" y="2912368"/>
            <a:ext cx="5260843" cy="3945632"/>
          </a:xfrm>
          <a:prstGeom prst="rect">
            <a:avLst/>
          </a:prstGeom>
          <a:noFill/>
        </p:spPr>
      </p:pic>
      <p:pic>
        <p:nvPicPr>
          <p:cNvPr id="31748" name="Picture 4" descr="F:\bts scbh\photos demo bts\0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92080" cy="3969060"/>
          </a:xfrm>
          <a:prstGeom prst="rect">
            <a:avLst/>
          </a:prstGeom>
          <a:noFill/>
        </p:spPr>
      </p:pic>
      <p:pic>
        <p:nvPicPr>
          <p:cNvPr id="31749" name="Picture 5" descr="C:\Users\seb35\Documents\domaine abordée en scbh\COURS CHARPENTE CONSTRUCTIF\domaine technique de construction\maison ossature bois\POTEAU POUTRE\Photo CNDB\00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-171400"/>
            <a:ext cx="4748724" cy="3240360"/>
          </a:xfrm>
          <a:prstGeom prst="rect">
            <a:avLst/>
          </a:prstGeom>
          <a:noFill/>
        </p:spPr>
      </p:pic>
      <p:sp>
        <p:nvSpPr>
          <p:cNvPr id="6" name="Étoile à 4 branches 5">
            <a:hlinkClick r:id="rId6" action="ppaction://hlinksldjump"/>
          </p:cNvPr>
          <p:cNvSpPr/>
          <p:nvPr/>
        </p:nvSpPr>
        <p:spPr>
          <a:xfrm>
            <a:off x="8532440" y="6237312"/>
            <a:ext cx="323528" cy="288032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1494363"/>
            <a:ext cx="9144000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QUALITES REQUISES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fr-FR" sz="32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ADMISSION </a:t>
            </a:r>
            <a:endParaRPr kumimoji="0" lang="fr-FR" sz="3200" b="1" i="0" u="sng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fr-FR" sz="3200" b="1" u="sng" dirty="0">
                <a:latin typeface="Arial" pitchFamily="34" charset="0"/>
                <a:ea typeface="Calibri" pitchFamily="34" charset="0"/>
                <a:cs typeface="Arial" pitchFamily="34" charset="0"/>
              </a:rPr>
              <a:t>DEBOUCHES   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fr-FR" sz="3200" b="1" u="sng" dirty="0">
                <a:latin typeface="Arial" pitchFamily="34" charset="0"/>
                <a:ea typeface="Calibri" pitchFamily="34" charset="0"/>
                <a:cs typeface="Arial" pitchFamily="34" charset="0"/>
              </a:rPr>
              <a:t>POURSUITE D’ETUDES</a:t>
            </a:r>
            <a:r>
              <a:rPr lang="fr-FR" sz="36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sz="11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motivation sera également un point essentiel dans le recrutement.</a:t>
            </a:r>
            <a:endParaRPr kumimoji="0" lang="fr-FR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fr-FR" sz="2800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Les domaines d’activité :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410200" y="764704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600" dirty="0">
                <a:solidFill>
                  <a:srgbClr val="FF0066"/>
                </a:solidFill>
              </a:rPr>
              <a:t>La Charpente Bois</a:t>
            </a:r>
          </a:p>
        </p:txBody>
      </p:sp>
      <p:sp>
        <p:nvSpPr>
          <p:cNvPr id="7173" name="Text Box 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1981200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/>
              <a:t>Traditionnelle</a:t>
            </a:r>
          </a:p>
        </p:txBody>
      </p:sp>
      <p:sp>
        <p:nvSpPr>
          <p:cNvPr id="7176" name="Text Box 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524000" y="3886200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/>
              <a:t>Industrielle</a:t>
            </a:r>
          </a:p>
        </p:txBody>
      </p:sp>
      <p:pic>
        <p:nvPicPr>
          <p:cNvPr id="7179" name="Picture 11" descr="C:\couverture\trad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700808"/>
            <a:ext cx="350520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00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140968"/>
            <a:ext cx="3384376" cy="2538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3" grpId="0" autoUpdateAnimBg="0"/>
      <p:bldP spid="717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fr-FR" sz="2800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Les domaines</a:t>
            </a:r>
            <a:r>
              <a:rPr lang="fr-FR" sz="2400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fr-FR" sz="2800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d’activité</a:t>
            </a:r>
            <a:r>
              <a:rPr lang="fr-FR" sz="2400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 :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43600" y="990600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600">
                <a:solidFill>
                  <a:srgbClr val="FF0066"/>
                </a:solidFill>
              </a:rPr>
              <a:t>Les Structures</a:t>
            </a:r>
          </a:p>
        </p:txBody>
      </p:sp>
      <p:sp>
        <p:nvSpPr>
          <p:cNvPr id="11272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95536" y="4149080"/>
            <a:ext cx="314325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/>
              <a:t>Hangars</a:t>
            </a:r>
          </a:p>
          <a:p>
            <a:pPr>
              <a:spcBef>
                <a:spcPct val="50000"/>
              </a:spcBef>
            </a:pPr>
            <a:r>
              <a:rPr lang="fr-FR" sz="2800" dirty="0"/>
              <a:t>Bâtiment agricole</a:t>
            </a:r>
          </a:p>
          <a:p>
            <a:pPr>
              <a:spcBef>
                <a:spcPct val="50000"/>
              </a:spcBef>
            </a:pPr>
            <a:r>
              <a:rPr lang="fr-FR" sz="2800" dirty="0"/>
              <a:t>Bâtiment industriel</a:t>
            </a:r>
          </a:p>
          <a:p>
            <a:pPr>
              <a:spcBef>
                <a:spcPct val="50000"/>
              </a:spcBef>
            </a:pPr>
            <a:endParaRPr lang="fr-FR" sz="2800" dirty="0"/>
          </a:p>
          <a:p>
            <a:pPr>
              <a:spcBef>
                <a:spcPct val="50000"/>
              </a:spcBef>
            </a:pPr>
            <a:endParaRPr lang="fr-FR" sz="2800" dirty="0"/>
          </a:p>
          <a:p>
            <a:pPr>
              <a:spcBef>
                <a:spcPct val="50000"/>
              </a:spcBef>
            </a:pPr>
            <a:endParaRPr lang="fr-FR" sz="2800" dirty="0"/>
          </a:p>
          <a:p>
            <a:pPr>
              <a:spcBef>
                <a:spcPct val="50000"/>
              </a:spcBef>
            </a:pPr>
            <a:endParaRPr lang="fr-FR" sz="2800" dirty="0"/>
          </a:p>
        </p:txBody>
      </p:sp>
      <p:sp>
        <p:nvSpPr>
          <p:cNvPr id="11273" name="Text Box 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12954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2800" dirty="0"/>
              <a:t>Ossature      Bois</a:t>
            </a:r>
          </a:p>
        </p:txBody>
      </p:sp>
      <p:pic>
        <p:nvPicPr>
          <p:cNvPr id="10" name="Image 9" descr="00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908720"/>
            <a:ext cx="3347864" cy="2510898"/>
          </a:xfrm>
          <a:prstGeom prst="rect">
            <a:avLst/>
          </a:prstGeom>
        </p:spPr>
      </p:pic>
      <p:pic>
        <p:nvPicPr>
          <p:cNvPr id="11275" name="Picture 11" descr="C:\couverture\Agricole2.jpg"/>
          <p:cNvPicPr>
            <a:picLocks noChangeAspect="1" noChangeArrowheads="1"/>
          </p:cNvPicPr>
          <p:nvPr/>
        </p:nvPicPr>
        <p:blipFill>
          <a:blip r:embed="rId6" cstate="print"/>
          <a:srcRect b="29112"/>
          <a:stretch>
            <a:fillRect/>
          </a:stretch>
        </p:blipFill>
        <p:spPr bwMode="auto">
          <a:xfrm>
            <a:off x="3581400" y="2667000"/>
            <a:ext cx="369093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IMG_1581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4455114"/>
            <a:ext cx="3199904" cy="2021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  <p:bldP spid="11272" grpId="0" autoUpdateAnimBg="0"/>
      <p:bldP spid="1127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seb35\Documents\bts charpente couverture\photos demo bts\DSC0132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81600" y="-3886200"/>
            <a:ext cx="19507200" cy="14630400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09600" y="1371600"/>
            <a:ext cx="8229600" cy="427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88925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tabLst>
                <a:tab pos="288925" algn="l"/>
                <a:tab pos="481013" algn="l"/>
              </a:tabLst>
            </a:pPr>
            <a:r>
              <a:rPr lang="fr-FR" sz="2800" b="1" dirty="0">
                <a:latin typeface="Arial" charset="0"/>
              </a:rPr>
              <a:t>Réalisation des études de prix et devis. </a:t>
            </a:r>
          </a:p>
          <a:p>
            <a:pPr indent="288925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tabLst>
                <a:tab pos="288925" algn="l"/>
                <a:tab pos="481013" algn="l"/>
              </a:tabLst>
            </a:pPr>
            <a:r>
              <a:rPr lang="fr-FR" sz="2800" b="1" dirty="0">
                <a:latin typeface="Arial" charset="0"/>
              </a:rPr>
              <a:t>Etudes techniques</a:t>
            </a:r>
          </a:p>
          <a:p>
            <a:pPr indent="288925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tabLst>
                <a:tab pos="288925" algn="l"/>
                <a:tab pos="481013" algn="l"/>
              </a:tabLst>
            </a:pPr>
            <a:r>
              <a:rPr lang="fr-FR" sz="2800" b="1" dirty="0">
                <a:latin typeface="Arial" charset="0"/>
              </a:rPr>
              <a:t>Préparation de la fabrication (planification et réalisation des opérations de fabrication)</a:t>
            </a:r>
          </a:p>
          <a:p>
            <a:pPr indent="288925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tabLst>
                <a:tab pos="288925" algn="l"/>
                <a:tab pos="481013" algn="l"/>
              </a:tabLst>
            </a:pPr>
            <a:r>
              <a:rPr lang="fr-FR" sz="2800" b="1" dirty="0">
                <a:latin typeface="Arial" charset="0"/>
              </a:rPr>
              <a:t>suivi de la fabrication</a:t>
            </a:r>
          </a:p>
          <a:p>
            <a:pPr indent="288925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tabLst>
                <a:tab pos="288925" algn="l"/>
                <a:tab pos="481013" algn="l"/>
              </a:tabLst>
            </a:pPr>
            <a:r>
              <a:rPr lang="fr-FR" sz="2800" b="1" dirty="0">
                <a:latin typeface="Arial" charset="0"/>
              </a:rPr>
              <a:t>Préparation et organisation du chantier </a:t>
            </a:r>
          </a:p>
          <a:p>
            <a:pPr indent="288925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tabLst>
                <a:tab pos="288925" algn="l"/>
                <a:tab pos="481013" algn="l"/>
              </a:tabLst>
            </a:pPr>
            <a:r>
              <a:rPr lang="fr-FR" sz="2800" b="1" dirty="0">
                <a:latin typeface="Arial" charset="0"/>
              </a:rPr>
              <a:t>Conduite des travaux, encadrement de </a:t>
            </a:r>
            <a:r>
              <a:rPr lang="en-US" sz="2800" b="1" dirty="0">
                <a:latin typeface="Arial" charset="0"/>
              </a:rPr>
              <a:t>	</a:t>
            </a:r>
            <a:r>
              <a:rPr lang="fr-FR" sz="2800" b="1" dirty="0">
                <a:latin typeface="Arial" charset="0"/>
              </a:rPr>
              <a:t>chantier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sz="2800" b="1" u="sng" dirty="0">
                <a:solidFill>
                  <a:schemeClr val="tx1"/>
                </a:solidFill>
                <a:latin typeface="Arial" charset="0"/>
              </a:rPr>
              <a:t>F</a:t>
            </a:r>
            <a:r>
              <a:rPr lang="fr-FR" sz="2800" b="1" u="sng" dirty="0">
                <a:solidFill>
                  <a:schemeClr val="tx1"/>
                </a:solidFill>
                <a:latin typeface="Arial" charset="0"/>
              </a:rPr>
              <a:t>onctions </a:t>
            </a:r>
            <a:r>
              <a:rPr lang="en-US" sz="2800" b="1" u="sng" dirty="0">
                <a:solidFill>
                  <a:schemeClr val="tx1"/>
                </a:solidFill>
                <a:latin typeface="Arial" charset="0"/>
              </a:rPr>
              <a:t>du </a:t>
            </a:r>
            <a:r>
              <a:rPr lang="fr-FR" sz="2800" b="1" u="sng" dirty="0">
                <a:solidFill>
                  <a:schemeClr val="tx1"/>
                </a:solidFill>
                <a:latin typeface="Arial" charset="0"/>
              </a:rPr>
              <a:t>technicien </a:t>
            </a:r>
            <a:br>
              <a:rPr lang="fr-FR" sz="2800" b="1" u="sng" dirty="0">
                <a:solidFill>
                  <a:schemeClr val="tx1"/>
                </a:solidFill>
                <a:latin typeface="Arial" charset="0"/>
              </a:rPr>
            </a:br>
            <a:r>
              <a:rPr lang="fr-FR" sz="2800" b="1" u="sng" dirty="0">
                <a:solidFill>
                  <a:schemeClr val="tx1"/>
                </a:solidFill>
                <a:latin typeface="Arial" charset="0"/>
              </a:rPr>
              <a:t>SCBH</a:t>
            </a:r>
            <a:r>
              <a:rPr lang="fr-FR" sz="2800" u="sng" dirty="0">
                <a:solidFill>
                  <a:schemeClr val="tx1"/>
                </a:solidFill>
                <a:latin typeface="Arial" charset="0"/>
              </a:rPr>
              <a:t>:</a:t>
            </a:r>
            <a:endParaRPr lang="fr-FR" sz="2800" u="sng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seb35\Documents\bts charpente couverture\photos demo bts\IMG_612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5656" y="332656"/>
            <a:ext cx="6516216" cy="609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sz="2800" u="sng" dirty="0">
                <a:solidFill>
                  <a:srgbClr val="FFFF00"/>
                </a:solidFill>
                <a:latin typeface="Arial" charset="0"/>
              </a:rPr>
              <a:t>Organisation de la formation</a:t>
            </a:r>
            <a:r>
              <a:rPr lang="en-US" sz="2800" u="sng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fr-FR" sz="2800" u="sng" dirty="0">
                <a:latin typeface="Arial" charset="0"/>
              </a:rPr>
              <a:t>: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67544" y="1124744"/>
            <a:ext cx="8458200" cy="43396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>
                <a:cs typeface="Times New Roman" pitchFamily="18" charset="0"/>
              </a:rPr>
              <a:t>1</a:t>
            </a:r>
            <a:r>
              <a:rPr lang="fr-FR" baseline="30000" dirty="0">
                <a:cs typeface="Times New Roman" pitchFamily="18" charset="0"/>
              </a:rPr>
              <a:t>ère</a:t>
            </a:r>
            <a:r>
              <a:rPr lang="fr-FR" dirty="0">
                <a:cs typeface="Times New Roman" pitchFamily="18" charset="0"/>
              </a:rPr>
              <a:t> année :</a:t>
            </a:r>
            <a:endParaRPr lang="en-US" dirty="0">
              <a:cs typeface="Times New Roman" pitchFamily="18" charset="0"/>
            </a:endParaRPr>
          </a:p>
          <a:p>
            <a:r>
              <a:rPr lang="en-US" dirty="0">
                <a:cs typeface="Times New Roman" pitchFamily="18" charset="0"/>
              </a:rPr>
              <a:t>      </a:t>
            </a:r>
            <a:r>
              <a:rPr lang="fr-FR" dirty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F</a:t>
            </a:r>
            <a:r>
              <a:rPr lang="fr-FR" dirty="0" err="1">
                <a:cs typeface="Times New Roman" pitchFamily="18" charset="0"/>
              </a:rPr>
              <a:t>ormation</a:t>
            </a:r>
            <a:r>
              <a:rPr lang="fr-FR" dirty="0">
                <a:cs typeface="Times New Roman" pitchFamily="18" charset="0"/>
              </a:rPr>
              <a:t> au Lycée à temps plein </a:t>
            </a:r>
          </a:p>
          <a:p>
            <a:r>
              <a:rPr lang="fr-FR" dirty="0">
                <a:cs typeface="Times New Roman" pitchFamily="18" charset="0"/>
              </a:rPr>
              <a:t>    </a:t>
            </a:r>
            <a:r>
              <a:rPr lang="fr-FR" sz="1800" dirty="0">
                <a:cs typeface="Times New Roman" pitchFamily="18" charset="0"/>
              </a:rPr>
              <a:t>+ 2 semaines de stage en début de première année</a:t>
            </a:r>
          </a:p>
          <a:p>
            <a:r>
              <a:rPr lang="fr-FR" sz="1800" dirty="0">
                <a:cs typeface="Times New Roman" pitchFamily="18" charset="0"/>
              </a:rPr>
              <a:t> pour étudiants venant de filières générales</a:t>
            </a:r>
          </a:p>
          <a:p>
            <a:r>
              <a:rPr lang="fr-FR" sz="1800" dirty="0">
                <a:cs typeface="Times New Roman" pitchFamily="18" charset="0"/>
              </a:rPr>
              <a:t>     + 8 semaines de stage en Entreprise</a:t>
            </a:r>
          </a:p>
          <a:p>
            <a:r>
              <a:rPr lang="fr-FR" sz="1800" dirty="0">
                <a:cs typeface="Times New Roman" pitchFamily="18" charset="0"/>
              </a:rPr>
              <a:t> pour tous les étudiants en fin de première année</a:t>
            </a:r>
            <a:endParaRPr lang="en-US" sz="1800" dirty="0">
              <a:cs typeface="Times New Roman" pitchFamily="18" charset="0"/>
            </a:endParaRPr>
          </a:p>
          <a:p>
            <a:endParaRPr lang="fr-FR" dirty="0">
              <a:cs typeface="Times New Roman" pitchFamily="18" charset="0"/>
            </a:endParaRPr>
          </a:p>
          <a:p>
            <a:r>
              <a:rPr lang="fr-FR" dirty="0">
                <a:cs typeface="Times New Roman" pitchFamily="18" charset="0"/>
              </a:rPr>
              <a:t>2</a:t>
            </a:r>
            <a:r>
              <a:rPr lang="fr-FR" baseline="30000" dirty="0">
                <a:cs typeface="Times New Roman" pitchFamily="18" charset="0"/>
              </a:rPr>
              <a:t>ème</a:t>
            </a:r>
            <a:r>
              <a:rPr lang="fr-FR" dirty="0">
                <a:cs typeface="Times New Roman" pitchFamily="18" charset="0"/>
              </a:rPr>
              <a:t> année :</a:t>
            </a:r>
            <a:endParaRPr lang="en-US" dirty="0">
              <a:cs typeface="Times New Roman" pitchFamily="18" charset="0"/>
            </a:endParaRPr>
          </a:p>
          <a:p>
            <a:pPr>
              <a:tabLst>
                <a:tab pos="185738" algn="l"/>
              </a:tabLst>
            </a:pPr>
            <a:r>
              <a:rPr lang="en-US" dirty="0">
                <a:cs typeface="Times New Roman" pitchFamily="18" charset="0"/>
              </a:rPr>
              <a:t>  </a:t>
            </a:r>
            <a:r>
              <a:rPr lang="fr-FR" dirty="0">
                <a:cs typeface="Times New Roman" pitchFamily="18" charset="0"/>
              </a:rPr>
              <a:t> </a:t>
            </a:r>
            <a:r>
              <a:rPr lang="en-US" sz="1800" dirty="0">
                <a:cs typeface="Times New Roman" pitchFamily="18" charset="0"/>
              </a:rPr>
              <a:t>F</a:t>
            </a:r>
            <a:r>
              <a:rPr lang="fr-FR" sz="1800" dirty="0" err="1">
                <a:cs typeface="Times New Roman" pitchFamily="18" charset="0"/>
              </a:rPr>
              <a:t>ormation</a:t>
            </a:r>
            <a:r>
              <a:rPr lang="fr-FR" sz="1800" dirty="0">
                <a:cs typeface="Times New Roman" pitchFamily="18" charset="0"/>
              </a:rPr>
              <a:t> en alternance  Entreprise/Lycée</a:t>
            </a:r>
          </a:p>
          <a:p>
            <a:pPr>
              <a:tabLst>
                <a:tab pos="185738" algn="l"/>
              </a:tabLst>
            </a:pPr>
            <a:r>
              <a:rPr lang="fr-FR" sz="1800" dirty="0">
                <a:cs typeface="Times New Roman" pitchFamily="18" charset="0"/>
              </a:rPr>
              <a:t>   (4 semaines/4 semaines) </a:t>
            </a:r>
          </a:p>
          <a:p>
            <a:pPr>
              <a:tabLst>
                <a:tab pos="185738" algn="l"/>
              </a:tabLst>
            </a:pPr>
            <a:r>
              <a:rPr lang="fr-FR" sz="1800" dirty="0">
                <a:cs typeface="Times New Roman" pitchFamily="18" charset="0"/>
              </a:rPr>
              <a:t>   Apprentissage ou contrat de professionnalisation</a:t>
            </a:r>
          </a:p>
          <a:p>
            <a:pPr>
              <a:tabLst>
                <a:tab pos="185738" algn="l"/>
              </a:tabLst>
            </a:pPr>
            <a:r>
              <a:rPr lang="fr-FR" sz="1800" dirty="0">
                <a:cs typeface="Times New Roman" pitchFamily="18" charset="0"/>
              </a:rPr>
              <a:t>   avec environ </a:t>
            </a:r>
            <a:r>
              <a:rPr lang="fr-FR" sz="1800" u="sng" dirty="0">
                <a:cs typeface="Times New Roman" pitchFamily="18" charset="0"/>
              </a:rPr>
              <a:t>15 semaines en centre de formation</a:t>
            </a:r>
          </a:p>
          <a:p>
            <a:pPr>
              <a:tabLst>
                <a:tab pos="185738" algn="l"/>
              </a:tabLst>
            </a:pPr>
            <a:r>
              <a:rPr lang="en-US" dirty="0">
                <a:cs typeface="Times New Roman" pitchFamily="18" charset="0"/>
              </a:rPr>
              <a:t>   </a:t>
            </a:r>
            <a:endParaRPr lang="fr-FR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732240" y="1772816"/>
            <a:ext cx="2025650" cy="1187450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cs typeface="Times New Roman" pitchFamily="18" charset="0"/>
            </a:endParaRPr>
          </a:p>
          <a:p>
            <a:r>
              <a:rPr lang="fr-FR">
                <a:cs typeface="Times New Roman" pitchFamily="18" charset="0"/>
              </a:rPr>
              <a:t>Statut étudiant</a:t>
            </a:r>
          </a:p>
          <a:p>
            <a:r>
              <a:rPr lang="fr-FR">
                <a:cs typeface="Times New Roman" pitchFamily="18" charset="0"/>
              </a:rPr>
              <a:t> </a:t>
            </a:r>
            <a:endParaRPr lang="fr-FR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804248" y="3789040"/>
            <a:ext cx="2025650" cy="1187450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cs typeface="Times New Roman" pitchFamily="18" charset="0"/>
            </a:endParaRPr>
          </a:p>
          <a:p>
            <a:r>
              <a:rPr lang="fr-FR">
                <a:cs typeface="Times New Roman" pitchFamily="18" charset="0"/>
              </a:rPr>
              <a:t>Statut salarié</a:t>
            </a:r>
          </a:p>
          <a:p>
            <a:r>
              <a:rPr lang="fr-FR">
                <a:cs typeface="Times New Roman" pitchFamily="18" charset="0"/>
              </a:rPr>
              <a:t> 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67544" y="5157192"/>
            <a:ext cx="8458200" cy="156966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800" dirty="0">
                <a:cs typeface="Times New Roman" pitchFamily="18" charset="0"/>
              </a:rPr>
              <a:t>Les STS Enveloppe, Bâtiment et SCBH sont regroupés :</a:t>
            </a:r>
          </a:p>
          <a:p>
            <a:endParaRPr lang="fr-FR" sz="1800" dirty="0">
              <a:cs typeface="Times New Roman" pitchFamily="18" charset="0"/>
            </a:endParaRPr>
          </a:p>
          <a:p>
            <a:r>
              <a:rPr lang="fr-FR" sz="1800" dirty="0">
                <a:cs typeface="Times New Roman" pitchFamily="18" charset="0"/>
              </a:rPr>
              <a:t>        </a:t>
            </a:r>
            <a:r>
              <a:rPr lang="en-US" sz="1800" dirty="0">
                <a:cs typeface="Times New Roman" pitchFamily="18" charset="0"/>
              </a:rPr>
              <a:t>-</a:t>
            </a:r>
            <a:r>
              <a:rPr lang="fr-FR" sz="1800" dirty="0">
                <a:cs typeface="Times New Roman" pitchFamily="18" charset="0"/>
              </a:rPr>
              <a:t> pour les cours d’enseignement général</a:t>
            </a:r>
            <a:r>
              <a:rPr lang="en-US" sz="1800" dirty="0">
                <a:cs typeface="Times New Roman" pitchFamily="18" charset="0"/>
              </a:rPr>
              <a:t>  </a:t>
            </a:r>
            <a:endParaRPr lang="fr-FR" sz="1800" dirty="0">
              <a:cs typeface="Times New Roman" pitchFamily="18" charset="0"/>
            </a:endParaRPr>
          </a:p>
          <a:p>
            <a:pPr>
              <a:tabLst>
                <a:tab pos="542925" algn="l"/>
              </a:tabLst>
            </a:pPr>
            <a:r>
              <a:rPr lang="fr-FR" sz="1800" dirty="0">
                <a:cs typeface="Times New Roman" pitchFamily="18" charset="0"/>
              </a:rPr>
              <a:t>    </a:t>
            </a:r>
            <a:r>
              <a:rPr lang="en-US" sz="1800" dirty="0">
                <a:cs typeface="Times New Roman" pitchFamily="18" charset="0"/>
              </a:rPr>
              <a:t>   </a:t>
            </a:r>
            <a:r>
              <a:rPr lang="fr-FR" sz="1800" dirty="0">
                <a:cs typeface="Times New Roman" pitchFamily="18" charset="0"/>
              </a:rPr>
              <a:t> </a:t>
            </a:r>
            <a:r>
              <a:rPr lang="en-US" sz="1800" dirty="0">
                <a:cs typeface="Times New Roman" pitchFamily="18" charset="0"/>
              </a:rPr>
              <a:t>-</a:t>
            </a:r>
            <a:r>
              <a:rPr lang="fr-FR" sz="1800" dirty="0">
                <a:cs typeface="Times New Roman" pitchFamily="18" charset="0"/>
              </a:rPr>
              <a:t> pour quelques cours d’enseignement technologique en 1ere année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 autoUpdateAnimBg="0"/>
      <p:bldP spid="16389" grpId="0" animBg="1"/>
      <p:bldP spid="163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eb35\Documents\bts charpente couverture\photos demo bts\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28600" y="990600"/>
          <a:ext cx="7153275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ique" r:id="rId4" imgW="5039280" imgH="3749400" progId="Excel.Sheet.8">
                  <p:embed/>
                </p:oleObj>
              </mc:Choice>
              <mc:Fallback>
                <p:oleObj name="Graphique" r:id="rId4" imgW="5039280" imgH="37494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90600"/>
                        <a:ext cx="7153275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7772400" cy="609600"/>
          </a:xfrm>
        </p:spPr>
        <p:txBody>
          <a:bodyPr/>
          <a:lstStyle/>
          <a:p>
            <a:pPr algn="ctr" eaLnBrk="1" hangingPunct="1"/>
            <a:r>
              <a:rPr lang="fr-FR" sz="2800" b="1" u="sng" dirty="0">
                <a:solidFill>
                  <a:schemeClr val="bg1"/>
                </a:solidFill>
                <a:latin typeface="Arial" charset="0"/>
              </a:rPr>
              <a:t>Contenu de formation </a:t>
            </a:r>
            <a:r>
              <a:rPr lang="fr-FR" sz="2800" u="sng" dirty="0">
                <a:latin typeface="Arial" charset="0"/>
              </a:rPr>
              <a:t>:</a:t>
            </a:r>
          </a:p>
        </p:txBody>
      </p:sp>
      <p:sp>
        <p:nvSpPr>
          <p:cNvPr id="12294" name="AutoShape 6"/>
          <p:cNvSpPr>
            <a:spLocks/>
          </p:cNvSpPr>
          <p:nvPr/>
        </p:nvSpPr>
        <p:spPr bwMode="auto">
          <a:xfrm>
            <a:off x="6196013" y="1371600"/>
            <a:ext cx="2338387" cy="1265312"/>
          </a:xfrm>
          <a:prstGeom prst="accentCallout1">
            <a:avLst>
              <a:gd name="adj1" fmla="val 11042"/>
              <a:gd name="adj2" fmla="val -3259"/>
              <a:gd name="adj3" fmla="val 131440"/>
              <a:gd name="adj4" fmla="val -398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dirty="0"/>
              <a:t>Enseignement général</a:t>
            </a:r>
          </a:p>
          <a:p>
            <a:pPr algn="ctr"/>
            <a:r>
              <a:rPr lang="fr-FR" dirty="0">
                <a:latin typeface="Arial" charset="0"/>
              </a:rPr>
              <a:t>11 heures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2295" name="AutoShape 7"/>
          <p:cNvSpPr>
            <a:spLocks/>
          </p:cNvSpPr>
          <p:nvPr/>
        </p:nvSpPr>
        <p:spPr bwMode="auto">
          <a:xfrm>
            <a:off x="6096000" y="4724400"/>
            <a:ext cx="3328988" cy="1524000"/>
          </a:xfrm>
          <a:prstGeom prst="accentCallout1">
            <a:avLst>
              <a:gd name="adj1" fmla="val 7500"/>
              <a:gd name="adj2" fmla="val -2287"/>
              <a:gd name="adj3" fmla="val -2398"/>
              <a:gd name="adj4" fmla="val -449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dirty="0"/>
              <a:t>Enseignements professionnels et technologiques</a:t>
            </a:r>
          </a:p>
          <a:p>
            <a:pPr algn="ctr"/>
            <a:r>
              <a:rPr lang="fr-FR" dirty="0">
                <a:latin typeface="Arial" charset="0"/>
              </a:rPr>
              <a:t>22 heures</a:t>
            </a:r>
          </a:p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2290" grpId="0"/>
      <p:bldP spid="12294" grpId="0" animBg="1"/>
      <p:bldP spid="122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539552" y="980731"/>
          <a:ext cx="7992886" cy="5544615"/>
        </p:xfrm>
        <a:graphic>
          <a:graphicData uri="http://schemas.openxmlformats.org/drawingml/2006/table">
            <a:tbl>
              <a:tblPr/>
              <a:tblGrid>
                <a:gridCol w="3586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06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19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05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47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Enseignement</a:t>
                      </a:r>
                      <a:endParaRPr lang="fr-FR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6D7488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TS1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6D7488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TS2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 dirty="0">
                          <a:latin typeface="Arial"/>
                          <a:ea typeface="Times New Roman"/>
                          <a:cs typeface="Times New Roman"/>
                        </a:rPr>
                        <a:t>Horaire global</a:t>
                      </a:r>
                      <a:endParaRPr lang="fr-F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 dirty="0">
                          <a:latin typeface="Arial"/>
                          <a:ea typeface="Times New Roman"/>
                          <a:cs typeface="Times New Roman"/>
                        </a:rPr>
                        <a:t>Répartition</a:t>
                      </a:r>
                      <a:endParaRPr lang="fr-F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 dirty="0">
                          <a:latin typeface="Arial"/>
                          <a:ea typeface="Times New Roman"/>
                          <a:cs typeface="Times New Roman"/>
                        </a:rPr>
                        <a:t>Horaire global</a:t>
                      </a:r>
                      <a:endParaRPr lang="fr-F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 dirty="0">
                          <a:latin typeface="Arial"/>
                          <a:ea typeface="Times New Roman"/>
                          <a:cs typeface="Times New Roman"/>
                        </a:rPr>
                        <a:t>Répartition</a:t>
                      </a:r>
                      <a:endParaRPr lang="fr-F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2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endParaRPr lang="fr-F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latin typeface="Arial"/>
                          <a:ea typeface="Times New Roman"/>
                          <a:cs typeface="Times New Roman"/>
                        </a:rPr>
                        <a:t>B</a:t>
                      </a:r>
                      <a:endParaRPr lang="fr-F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latin typeface="Arial"/>
                          <a:ea typeface="Times New Roman"/>
                          <a:cs typeface="Times New Roman"/>
                        </a:rPr>
                        <a:t>C</a:t>
                      </a:r>
                      <a:endParaRPr lang="fr-F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endParaRPr lang="fr-F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latin typeface="Arial"/>
                          <a:ea typeface="Times New Roman"/>
                          <a:cs typeface="Times New Roman"/>
                        </a:rPr>
                        <a:t>B</a:t>
                      </a:r>
                      <a:endParaRPr lang="fr-F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"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Times New Roman"/>
                        </a:rPr>
                        <a:t>C</a:t>
                      </a:r>
                      <a:endParaRPr lang="fr-F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39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Culture générale et expression</a:t>
                      </a:r>
                      <a:b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Langue</a:t>
                      </a:r>
                      <a:r>
                        <a:rPr lang="fr-FR" sz="1200" baseline="0" dirty="0">
                          <a:latin typeface="Arial"/>
                          <a:ea typeface="Times New Roman"/>
                          <a:cs typeface="Times New Roman"/>
                        </a:rPr>
                        <a:t> Vivante étrangère</a:t>
                      </a:r>
                      <a:b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Mathématiques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Sciences Physiques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Arial"/>
                          <a:ea typeface="Times New Roman"/>
                          <a:cs typeface="Times New Roman"/>
                        </a:rPr>
                        <a:t>Etude et préparation de projet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fr-FR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Arial"/>
                          <a:ea typeface="Times New Roman"/>
                          <a:cs typeface="Times New Roman"/>
                        </a:rPr>
                        <a:t>Organisation et mise en œuvre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fr-FR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Arial"/>
                          <a:ea typeface="Times New Roman"/>
                          <a:cs typeface="Times New Roman"/>
                        </a:rPr>
                        <a:t>Etude Architecturale</a:t>
                      </a:r>
                      <a:endParaRPr lang="fr-FR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</a:b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b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</a:b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</a:b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</a:b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b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</a:b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7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</a:t>
                      </a:r>
                      <a:endParaRPr lang="fr-FR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33 h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33 h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7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Stages en entreprise</a:t>
                      </a:r>
                      <a:endParaRPr lang="fr-FR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8 semaines (+2)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7864">
                <a:tc gridSpan="9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A : division entière</a:t>
                      </a:r>
                      <a:b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B : Travaux dirigés</a:t>
                      </a:r>
                      <a:b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fr-FR" sz="1200" dirty="0">
                          <a:latin typeface="Arial"/>
                          <a:ea typeface="Times New Roman"/>
                          <a:cs typeface="Times New Roman"/>
                        </a:rPr>
                        <a:t>C : Travaux Pratiques</a:t>
                      </a:r>
                      <a:endParaRPr lang="fr-F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403648" y="188640"/>
            <a:ext cx="6696744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Comic Sans MS" pitchFamily="66" charset="0"/>
              </a:rPr>
              <a:t>REPARTITION  HORAIRES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5" name="Picture 13" descr="F:\bts scbh\photos demo bts\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690918"/>
            <a:ext cx="5232581" cy="4167082"/>
          </a:xfrm>
          <a:prstGeom prst="rect">
            <a:avLst/>
          </a:prstGeom>
          <a:noFill/>
        </p:spPr>
      </p:pic>
      <p:pic>
        <p:nvPicPr>
          <p:cNvPr id="28681" name="Picture 9" descr="F:\bts scbh\photos demo bts\000_1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1447" y="-531440"/>
            <a:ext cx="4992553" cy="4032448"/>
          </a:xfrm>
          <a:prstGeom prst="rect">
            <a:avLst/>
          </a:prstGeom>
          <a:noFill/>
        </p:spPr>
      </p:pic>
      <p:pic>
        <p:nvPicPr>
          <p:cNvPr id="28684" name="Picture 12" descr="F:\bts scbh\photos demo bts\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96752" y="0"/>
            <a:ext cx="7033318" cy="6858000"/>
          </a:xfrm>
          <a:prstGeom prst="rect">
            <a:avLst/>
          </a:prstGeom>
          <a:noFill/>
        </p:spPr>
      </p:pic>
      <p:sp>
        <p:nvSpPr>
          <p:cNvPr id="22" name="Étoile à 4 branches 21">
            <a:hlinkClick r:id="rId5" action="ppaction://hlinksldjump"/>
          </p:cNvPr>
          <p:cNvSpPr/>
          <p:nvPr/>
        </p:nvSpPr>
        <p:spPr>
          <a:xfrm>
            <a:off x="8532440" y="3861048"/>
            <a:ext cx="323528" cy="288032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F:\bts scbh\photos demo bts\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12568" y="-603448"/>
            <a:ext cx="10225136" cy="7668852"/>
          </a:xfrm>
          <a:prstGeom prst="rect">
            <a:avLst/>
          </a:prstGeom>
          <a:noFill/>
        </p:spPr>
      </p:pic>
      <p:pic>
        <p:nvPicPr>
          <p:cNvPr id="29698" name="Picture 2" descr="F:\bts scbh\photos demo bts\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50958"/>
            <a:ext cx="5076056" cy="3807042"/>
          </a:xfrm>
          <a:prstGeom prst="rect">
            <a:avLst/>
          </a:prstGeom>
          <a:noFill/>
        </p:spPr>
      </p:pic>
      <p:pic>
        <p:nvPicPr>
          <p:cNvPr id="29699" name="Picture 3" descr="F:\bts scbh\photos demo bts\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328" y="-1323528"/>
            <a:ext cx="6048672" cy="4536504"/>
          </a:xfrm>
          <a:prstGeom prst="rect">
            <a:avLst/>
          </a:prstGeom>
          <a:noFill/>
        </p:spPr>
      </p:pic>
      <p:sp>
        <p:nvSpPr>
          <p:cNvPr id="5" name="Étoile à 4 branches 4">
            <a:hlinkClick r:id="rId5" action="ppaction://hlinksldjump"/>
          </p:cNvPr>
          <p:cNvSpPr/>
          <p:nvPr/>
        </p:nvSpPr>
        <p:spPr>
          <a:xfrm>
            <a:off x="8532440" y="6237312"/>
            <a:ext cx="323528" cy="288032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3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1049</TotalTime>
  <Words>353</Words>
  <Application>Microsoft Office PowerPoint</Application>
  <PresentationFormat>Affichage à l'écran (4:3)</PresentationFormat>
  <Paragraphs>163</Paragraphs>
  <Slides>12</Slides>
  <Notes>4</Notes>
  <HiddenSlides>4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Comic Sans MS</vt:lpstr>
      <vt:lpstr>Franklin Gothic Book</vt:lpstr>
      <vt:lpstr>Franklin Gothic Medium</vt:lpstr>
      <vt:lpstr>Times New Roman</vt:lpstr>
      <vt:lpstr>Wingdings</vt:lpstr>
      <vt:lpstr>Wingdings 2</vt:lpstr>
      <vt:lpstr>Promenade</vt:lpstr>
      <vt:lpstr>Graphique</vt:lpstr>
      <vt:lpstr>BTS SystEmes constructifs bois et habitat 1+1</vt:lpstr>
      <vt:lpstr>Les domaines d’activité :</vt:lpstr>
      <vt:lpstr>Les domaines d’activité :</vt:lpstr>
      <vt:lpstr>Fonctions du technicien  SCBH:</vt:lpstr>
      <vt:lpstr>Organisation de la formation :</vt:lpstr>
      <vt:lpstr>Contenu de formation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PMF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BTS Charpente - Couverture</dc:title>
  <dc:creator>negrier</dc:creator>
  <cp:lastModifiedBy>sebastien negrier</cp:lastModifiedBy>
  <cp:revision>72</cp:revision>
  <dcterms:created xsi:type="dcterms:W3CDTF">2008-02-12T21:31:31Z</dcterms:created>
  <dcterms:modified xsi:type="dcterms:W3CDTF">2023-01-15T19:38:40Z</dcterms:modified>
</cp:coreProperties>
</file>