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6" autoAdjust="0"/>
    <p:restoredTop sz="94660"/>
  </p:normalViewPr>
  <p:slideViewPr>
    <p:cSldViewPr>
      <p:cViewPr varScale="1">
        <p:scale>
          <a:sx n="71" d="100"/>
          <a:sy n="71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49BB-06F0-4C9C-A69F-2905E90C476F}" type="datetimeFigureOut">
              <a:rPr lang="fr-FR" smtClean="0"/>
              <a:pPr/>
              <a:t>06/12/2023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EF27B-8201-4420-BA70-86FC48EC9C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7A57F85-2DC6-45FB-BFF0-3AA999F9D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46355"/>
          </a:xfrm>
          <a:prstGeom prst="rect">
            <a:avLst/>
          </a:prstGeom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600" y="1121715"/>
            <a:ext cx="8352928" cy="1470025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rial Rounded MT Bold" pitchFamily="34" charset="0"/>
                <a:ea typeface="Source Sans Pro Semibold" pitchFamily="34" charset="0"/>
              </a:rPr>
              <a:t>BTS</a:t>
            </a:r>
            <a:br>
              <a:rPr lang="fr-FR" dirty="0">
                <a:latin typeface="Arial Rounded MT Bold" pitchFamily="34" charset="0"/>
                <a:ea typeface="Source Sans Pro Semibold" pitchFamily="34" charset="0"/>
              </a:rPr>
            </a:br>
            <a:r>
              <a:rPr lang="fr-FR" dirty="0">
                <a:latin typeface="Arial Rounded MT Bold" pitchFamily="34" charset="0"/>
                <a:ea typeface="Source Sans Pro Semibold" pitchFamily="34" charset="0"/>
              </a:rPr>
              <a:t> ENVELOPPE DES BÂTIMENTS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3676655"/>
            <a:ext cx="6400800" cy="694928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Arial Rounded MT Bold" pitchFamily="34" charset="0"/>
                <a:ea typeface="Source Sans Pro Semibold" pitchFamily="34" charset="0"/>
              </a:rPr>
              <a:t>Conception et Réalisation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ur rid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4033824" cy="2698628"/>
          </a:xfrm>
          <a:prstGeom prst="rect">
            <a:avLst/>
          </a:prstGeom>
        </p:spPr>
      </p:pic>
      <p:pic>
        <p:nvPicPr>
          <p:cNvPr id="4" name="Image 3" descr="ALU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149080"/>
            <a:ext cx="5148064" cy="2392530"/>
          </a:xfrm>
          <a:prstGeom prst="rect">
            <a:avLst/>
          </a:prstGeom>
        </p:spPr>
      </p:pic>
      <p:pic>
        <p:nvPicPr>
          <p:cNvPr id="5" name="Image 4" descr="fenetre_alu01_zo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933056"/>
            <a:ext cx="2393888" cy="2569468"/>
          </a:xfrm>
          <a:prstGeom prst="rect">
            <a:avLst/>
          </a:prstGeom>
        </p:spPr>
      </p:pic>
      <p:pic>
        <p:nvPicPr>
          <p:cNvPr id="6" name="Image 5" descr="profiles-en-aluminium-pour-mur-rideau-elegance-52-it-398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980728"/>
            <a:ext cx="2952750" cy="2381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3212976"/>
            <a:ext cx="69847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MENUISERIES EXTERIEURES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080" y="0"/>
            <a:ext cx="82575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DOMAINES TECHNOLOGIQUES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pd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113214" cy="2517256"/>
          </a:xfrm>
          <a:prstGeom prst="rect">
            <a:avLst/>
          </a:prstGeom>
        </p:spPr>
      </p:pic>
      <p:pic>
        <p:nvPicPr>
          <p:cNvPr id="5" name="Image 4" descr="Etanchéité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645024"/>
            <a:ext cx="6997030" cy="26052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99792" y="2708920"/>
            <a:ext cx="61206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TOITURES TERRASSES</a:t>
            </a:r>
          </a:p>
        </p:txBody>
      </p:sp>
      <p:pic>
        <p:nvPicPr>
          <p:cNvPr id="8" name="Image 7" descr="Fotolia_44758768_M-682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692696"/>
            <a:ext cx="2265951" cy="20765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hermeclim-fac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3261742" cy="2096834"/>
          </a:xfrm>
          <a:prstGeom prst="rect">
            <a:avLst/>
          </a:prstGeom>
        </p:spPr>
      </p:pic>
      <p:pic>
        <p:nvPicPr>
          <p:cNvPr id="4" name="Image 3" descr="une-maison-en-ossature-de-bois_51315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052736"/>
            <a:ext cx="5216128" cy="2917772"/>
          </a:xfrm>
          <a:prstGeom prst="rect">
            <a:avLst/>
          </a:prstGeom>
        </p:spPr>
      </p:pic>
      <p:pic>
        <p:nvPicPr>
          <p:cNvPr id="5" name="Image 4" descr="32-0.png"/>
          <p:cNvPicPr>
            <a:picLocks noChangeAspect="1"/>
          </p:cNvPicPr>
          <p:nvPr/>
        </p:nvPicPr>
        <p:blipFill>
          <a:blip r:embed="rId4" cstate="print"/>
          <a:srcRect r="21058"/>
          <a:stretch>
            <a:fillRect/>
          </a:stretch>
        </p:blipFill>
        <p:spPr>
          <a:xfrm>
            <a:off x="395536" y="3212976"/>
            <a:ext cx="2592288" cy="2762621"/>
          </a:xfrm>
          <a:prstGeom prst="rect">
            <a:avLst/>
          </a:prstGeom>
        </p:spPr>
      </p:pic>
      <p:pic>
        <p:nvPicPr>
          <p:cNvPr id="6" name="Image 5" descr="Gedimat_Bard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077072"/>
            <a:ext cx="2736304" cy="23020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71800" y="4293096"/>
            <a:ext cx="38164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LES BARDAGES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6DEAFB-83C6-4151-BFF3-0AE6C79B178E}"/>
              </a:ext>
            </a:extLst>
          </p:cNvPr>
          <p:cNvSpPr/>
          <p:nvPr/>
        </p:nvSpPr>
        <p:spPr>
          <a:xfrm>
            <a:off x="755576" y="188640"/>
            <a:ext cx="7616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ORGANISATION DE LA FORMATION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134F2EA-75D3-4E04-9ACA-10081A186725}"/>
              </a:ext>
            </a:extLst>
          </p:cNvPr>
          <p:cNvGrpSpPr/>
          <p:nvPr/>
        </p:nvGrpSpPr>
        <p:grpSpPr>
          <a:xfrm>
            <a:off x="798265" y="1123070"/>
            <a:ext cx="3600400" cy="1224136"/>
            <a:chOff x="827584" y="1268760"/>
            <a:chExt cx="3600400" cy="1224136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30BEED48-1EA9-4C48-AFDE-4C33FC0C7EB0}"/>
                </a:ext>
              </a:extLst>
            </p:cNvPr>
            <p:cNvSpPr/>
            <p:nvPr/>
          </p:nvSpPr>
          <p:spPr>
            <a:xfrm>
              <a:off x="827584" y="1268760"/>
              <a:ext cx="3600400" cy="12241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8FFFB793-A877-4F46-B02D-73DBD4220720}"/>
                </a:ext>
              </a:extLst>
            </p:cNvPr>
            <p:cNvSpPr txBox="1"/>
            <p:nvPr/>
          </p:nvSpPr>
          <p:spPr>
            <a:xfrm>
              <a:off x="899592" y="1412776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 Rounded MT Bold" panose="020F0704030504030204" pitchFamily="34" charset="0"/>
                </a:rPr>
                <a:t>1</a:t>
              </a:r>
              <a:r>
                <a:rPr lang="fr-FR" baseline="30000" dirty="0">
                  <a:latin typeface="Arial Rounded MT Bold" panose="020F0704030504030204" pitchFamily="34" charset="0"/>
                </a:rPr>
                <a:t>ère</a:t>
              </a:r>
              <a:r>
                <a:rPr lang="fr-FR" dirty="0">
                  <a:latin typeface="Arial Rounded MT Bold" panose="020F0704030504030204" pitchFamily="34" charset="0"/>
                </a:rPr>
                <a:t> année </a:t>
              </a:r>
              <a:r>
                <a:rPr lang="fr-FR" u="sng" dirty="0">
                  <a:solidFill>
                    <a:srgbClr val="00B050"/>
                  </a:solidFill>
                  <a:latin typeface="Arial Rounded MT Bold" panose="020F0704030504030204" pitchFamily="34" charset="0"/>
                </a:rPr>
                <a:t>sous statut scolaire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6E3798B-92AE-492B-8F0D-E10907D9EEC1}"/>
                </a:ext>
              </a:extLst>
            </p:cNvPr>
            <p:cNvSpPr txBox="1"/>
            <p:nvPr/>
          </p:nvSpPr>
          <p:spPr>
            <a:xfrm>
              <a:off x="1295277" y="1932779"/>
              <a:ext cx="2620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 Rounded MT Bold" panose="020F0704030504030204" pitchFamily="34" charset="0"/>
                </a:rPr>
                <a:t>Vous êtes </a:t>
              </a:r>
              <a:r>
                <a:rPr lang="fr-FR" b="1" dirty="0">
                  <a:latin typeface="Arial Rounded MT Bold" panose="020F0704030504030204" pitchFamily="34" charset="0"/>
                </a:rPr>
                <a:t>étudiant(e)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DC2C7E00-6AB9-4BBE-89F2-E79850BC4798}"/>
              </a:ext>
            </a:extLst>
          </p:cNvPr>
          <p:cNvGrpSpPr/>
          <p:nvPr/>
        </p:nvGrpSpPr>
        <p:grpSpPr>
          <a:xfrm>
            <a:off x="4745337" y="1139364"/>
            <a:ext cx="3860251" cy="1224136"/>
            <a:chOff x="733482" y="1268760"/>
            <a:chExt cx="3860251" cy="1224136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6CA8A8B-2DAB-43B4-9958-822C3427BAAA}"/>
                </a:ext>
              </a:extLst>
            </p:cNvPr>
            <p:cNvSpPr/>
            <p:nvPr/>
          </p:nvSpPr>
          <p:spPr>
            <a:xfrm>
              <a:off x="827584" y="1268760"/>
              <a:ext cx="3600400" cy="122413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51361BB-6E6B-4DEE-BF06-C86A05A21325}"/>
                </a:ext>
              </a:extLst>
            </p:cNvPr>
            <p:cNvSpPr txBox="1"/>
            <p:nvPr/>
          </p:nvSpPr>
          <p:spPr>
            <a:xfrm>
              <a:off x="984920" y="1390174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Arial Rounded MT Bold" panose="020F0704030504030204" pitchFamily="34" charset="0"/>
                </a:rPr>
                <a:t>2ème  année </a:t>
              </a:r>
              <a:r>
                <a:rPr lang="fr-FR" u="sng" dirty="0">
                  <a:solidFill>
                    <a:schemeClr val="accent6">
                      <a:lumMod val="75000"/>
                    </a:schemeClr>
                  </a:solidFill>
                  <a:latin typeface="Arial Rounded MT Bold" panose="020F0704030504030204" pitchFamily="34" charset="0"/>
                </a:rPr>
                <a:t>en alternance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4E1F3F0-67C6-4E70-AC5C-8C8E454143EC}"/>
                </a:ext>
              </a:extLst>
            </p:cNvPr>
            <p:cNvSpPr txBox="1"/>
            <p:nvPr/>
          </p:nvSpPr>
          <p:spPr>
            <a:xfrm>
              <a:off x="733482" y="1759506"/>
              <a:ext cx="3860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Arial Rounded MT Bold" panose="020F0704030504030204" pitchFamily="34" charset="0"/>
                </a:rPr>
                <a:t>Vous êtes </a:t>
              </a:r>
            </a:p>
            <a:p>
              <a:pPr algn="ctr"/>
              <a:r>
                <a:rPr lang="fr-FR" b="1" dirty="0">
                  <a:latin typeface="Arial Rounded MT Bold" panose="020F0704030504030204" pitchFamily="34" charset="0"/>
                </a:rPr>
                <a:t>salarié(e) en formation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63768A0-9853-4F18-8AA9-33EE120B7F88}"/>
              </a:ext>
            </a:extLst>
          </p:cNvPr>
          <p:cNvSpPr txBox="1"/>
          <p:nvPr/>
        </p:nvSpPr>
        <p:spPr>
          <a:xfrm>
            <a:off x="992733" y="2556444"/>
            <a:ext cx="3211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Stage d’immersion en entreprise </a:t>
            </a:r>
          </a:p>
          <a:p>
            <a:pPr algn="ctr"/>
            <a:r>
              <a:rPr lang="fr-FR" sz="1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1 semaine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221BE36-30BF-41A2-97C0-56B73602E413}"/>
              </a:ext>
            </a:extLst>
          </p:cNvPr>
          <p:cNvSpPr txBox="1"/>
          <p:nvPr/>
        </p:nvSpPr>
        <p:spPr>
          <a:xfrm>
            <a:off x="920366" y="3131285"/>
            <a:ext cx="3428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Stage de technicien en entreprise </a:t>
            </a:r>
          </a:p>
          <a:p>
            <a:pPr algn="ctr"/>
            <a:r>
              <a:rPr lang="fr-FR" sz="14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8 semaines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B26B475-E2EE-430B-AAAE-A9A42E315AE9}"/>
              </a:ext>
            </a:extLst>
          </p:cNvPr>
          <p:cNvSpPr txBox="1"/>
          <p:nvPr/>
        </p:nvSpPr>
        <p:spPr>
          <a:xfrm>
            <a:off x="5695299" y="2626848"/>
            <a:ext cx="213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 mois en entreprise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DA8775C-D367-4C68-9323-3156771EC0F1}"/>
              </a:ext>
            </a:extLst>
          </p:cNvPr>
          <p:cNvSpPr txBox="1"/>
          <p:nvPr/>
        </p:nvSpPr>
        <p:spPr>
          <a:xfrm>
            <a:off x="5127471" y="30596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1 mois en centre de formation (CFA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10C0A23-74FF-415C-B72D-9F8AE5A57302}"/>
              </a:ext>
            </a:extLst>
          </p:cNvPr>
          <p:cNvSpPr txBox="1"/>
          <p:nvPr/>
        </p:nvSpPr>
        <p:spPr>
          <a:xfrm>
            <a:off x="2400052" y="3858150"/>
            <a:ext cx="43438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Arial Rounded MT Bold" panose="020F0704030504030204" pitchFamily="34" charset="0"/>
              </a:rPr>
              <a:t>Enseignements hebdomadaires</a:t>
            </a:r>
          </a:p>
          <a:p>
            <a:endParaRPr lang="fr-FR" sz="1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361950"/>
            <a:r>
              <a:rPr lang="fr-FR" sz="1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Culture générale et expression	(3h)</a:t>
            </a:r>
          </a:p>
          <a:p>
            <a:pPr marL="361950"/>
            <a:r>
              <a:rPr lang="fr-FR" sz="1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Mathématiques 			(3h)</a:t>
            </a:r>
          </a:p>
          <a:p>
            <a:pPr marL="361950"/>
            <a:r>
              <a:rPr lang="fr-FR" sz="1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Sciences physiques 		(3h)</a:t>
            </a:r>
          </a:p>
          <a:p>
            <a:pPr marL="361950"/>
            <a:r>
              <a:rPr lang="fr-FR" sz="1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Anglais 			(3h) </a:t>
            </a:r>
          </a:p>
          <a:p>
            <a:pPr marL="361950"/>
            <a:r>
              <a:rPr lang="fr-FR" sz="1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Accompagnements personnalisés 	(2h)</a:t>
            </a:r>
          </a:p>
          <a:p>
            <a:pPr marL="361950"/>
            <a:r>
              <a:rPr lang="fr-FR" sz="1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Enseignements professionnels 	(21h)</a:t>
            </a:r>
          </a:p>
        </p:txBody>
      </p:sp>
      <p:sp>
        <p:nvSpPr>
          <p:cNvPr id="17" name="Flèche : droite rayée 16">
            <a:extLst>
              <a:ext uri="{FF2B5EF4-FFF2-40B4-BE49-F238E27FC236}">
                <a16:creationId xmlns:a16="http://schemas.microsoft.com/office/drawing/2014/main" id="{5E780291-FFE4-4BC6-80D0-3ADD8BEF742E}"/>
              </a:ext>
            </a:extLst>
          </p:cNvPr>
          <p:cNvSpPr/>
          <p:nvPr/>
        </p:nvSpPr>
        <p:spPr>
          <a:xfrm>
            <a:off x="4398665" y="1509116"/>
            <a:ext cx="440774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37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07557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Archiwizard.jpg"/>
          <p:cNvPicPr>
            <a:picLocks noChangeAspect="1"/>
          </p:cNvPicPr>
          <p:nvPr/>
        </p:nvPicPr>
        <p:blipFill>
          <a:blip r:embed="rId3" cstate="print"/>
          <a:srcRect t="24046" r="4122" b="10687"/>
          <a:stretch>
            <a:fillRect/>
          </a:stretch>
        </p:blipFill>
        <p:spPr>
          <a:xfrm>
            <a:off x="6300192" y="3717032"/>
            <a:ext cx="2088232" cy="768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 3" descr="acoustique4.p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908720"/>
            <a:ext cx="1114608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 descr="Flexion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620688"/>
            <a:ext cx="1152128" cy="64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 descr="pont-thermique.jpg"/>
          <p:cNvPicPr>
            <a:picLocks noChangeAspect="1"/>
          </p:cNvPicPr>
          <p:nvPr/>
        </p:nvPicPr>
        <p:blipFill>
          <a:blip r:embed="rId6" cstate="print"/>
          <a:srcRect l="8627" t="33123" r="32894"/>
          <a:stretch>
            <a:fillRect/>
          </a:stretch>
        </p:blipFill>
        <p:spPr>
          <a:xfrm>
            <a:off x="2555776" y="620688"/>
            <a:ext cx="1038003" cy="654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 6" descr="quarch-int-101-181_A5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1916832"/>
            <a:ext cx="1431484" cy="792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 7" descr="7019219-Golden-euro-signe-Banque-d'imag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5373216"/>
            <a:ext cx="951290" cy="1189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 descr="gant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5301208"/>
            <a:ext cx="1800200" cy="125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 9" descr="geode-vep-vec-6.png"/>
          <p:cNvPicPr>
            <a:picLocks noChangeAspect="1"/>
          </p:cNvPicPr>
          <p:nvPr/>
        </p:nvPicPr>
        <p:blipFill>
          <a:blip r:embed="rId10" cstate="print"/>
          <a:srcRect l="16920" t="46850" r="9401"/>
          <a:stretch>
            <a:fillRect/>
          </a:stretch>
        </p:blipFill>
        <p:spPr>
          <a:xfrm>
            <a:off x="7524328" y="1916832"/>
            <a:ext cx="949346" cy="980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 10" descr="geode-vep-vec-6.png"/>
          <p:cNvPicPr>
            <a:picLocks noChangeAspect="1"/>
          </p:cNvPicPr>
          <p:nvPr/>
        </p:nvPicPr>
        <p:blipFill>
          <a:blip r:embed="rId10" cstate="print"/>
          <a:srcRect l="22934" t="5901" r="19927" b="54200"/>
          <a:stretch>
            <a:fillRect/>
          </a:stretch>
        </p:blipFill>
        <p:spPr>
          <a:xfrm>
            <a:off x="6300192" y="1916832"/>
            <a:ext cx="1008112" cy="1008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3" name="Connecteur droit avec flèche 12"/>
          <p:cNvCxnSpPr/>
          <p:nvPr/>
        </p:nvCxnSpPr>
        <p:spPr>
          <a:xfrm flipH="1" flipV="1">
            <a:off x="2411760" y="1772816"/>
            <a:ext cx="1008112" cy="11521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5004048" y="1772816"/>
            <a:ext cx="1440160" cy="115212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2195736" y="3645024"/>
            <a:ext cx="1008112" cy="936104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4860032" y="3789040"/>
            <a:ext cx="1008112" cy="144016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364088" y="3284984"/>
            <a:ext cx="86409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Sopralene_Flam_180_MO_2-1000x6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8224" y="5805264"/>
            <a:ext cx="1512168" cy="907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5796136" y="836712"/>
            <a:ext cx="2808312" cy="936104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228184" y="2996952"/>
            <a:ext cx="2232248" cy="648072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868144" y="4725144"/>
            <a:ext cx="2808312" cy="1008112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924700" y="4572744"/>
            <a:ext cx="2808312" cy="648072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99592" y="1340768"/>
            <a:ext cx="2808312" cy="459457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AAEAAQAAAAAAAAfpAAAAJDk0MmZkZDEyLTQ5ZjAtNGYzZC1hOTBiLWY3ZTg5YWNiOTBlMw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8336" y="3420860"/>
            <a:ext cx="1656184" cy="95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3ED9F0-AA13-47ED-84B8-8DD40DCD9B29}"/>
              </a:ext>
            </a:extLst>
          </p:cNvPr>
          <p:cNvSpPr/>
          <p:nvPr/>
        </p:nvSpPr>
        <p:spPr>
          <a:xfrm>
            <a:off x="395536" y="260648"/>
            <a:ext cx="2304256" cy="279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D1B0A9-EE34-4D5F-94ED-76141D4F3370}"/>
              </a:ext>
            </a:extLst>
          </p:cNvPr>
          <p:cNvSpPr txBox="1"/>
          <p:nvPr/>
        </p:nvSpPr>
        <p:spPr>
          <a:xfrm>
            <a:off x="395536" y="3140968"/>
            <a:ext cx="230425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Arial Narrow" panose="020B0606020202030204" pitchFamily="34" charset="0"/>
              </a:rPr>
              <a:t>Environnement juridique et administratif</a:t>
            </a:r>
          </a:p>
          <a:p>
            <a:pPr algn="ctr"/>
            <a:r>
              <a:rPr lang="fr-FR" sz="1200" b="1" dirty="0">
                <a:latin typeface="Arial Narrow" panose="020B0606020202030204" pitchFamily="34" charset="0"/>
              </a:rPr>
              <a:t>Economie - Droit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128B7A-BBA8-41AC-8259-8616B10328E1}"/>
              </a:ext>
            </a:extLst>
          </p:cNvPr>
          <p:cNvSpPr/>
          <p:nvPr/>
        </p:nvSpPr>
        <p:spPr>
          <a:xfrm>
            <a:off x="431540" y="3163192"/>
            <a:ext cx="2232248" cy="624105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9545326-0144-490A-B1CD-FFE2E9C468C9}"/>
              </a:ext>
            </a:extLst>
          </p:cNvPr>
          <p:cNvCxnSpPr>
            <a:cxnSpLocks/>
          </p:cNvCxnSpPr>
          <p:nvPr/>
        </p:nvCxnSpPr>
        <p:spPr>
          <a:xfrm flipH="1">
            <a:off x="2698276" y="3406776"/>
            <a:ext cx="36155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B6467C28-CCB7-46FB-9940-87722B3CF5EC}"/>
              </a:ext>
            </a:extLst>
          </p:cNvPr>
          <p:cNvSpPr txBox="1"/>
          <p:nvPr/>
        </p:nvSpPr>
        <p:spPr>
          <a:xfrm>
            <a:off x="4067944" y="260648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Enseignements professionnels…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tp2_1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59633" y="731469"/>
            <a:ext cx="6480720" cy="498516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perspectiveHeroicExtremeLeftFacing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Rectangle 1"/>
          <p:cNvSpPr/>
          <p:nvPr/>
        </p:nvSpPr>
        <p:spPr>
          <a:xfrm>
            <a:off x="539552" y="332656"/>
            <a:ext cx="381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LES METIERS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3608" y="141277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u="sng" dirty="0">
                <a:latin typeface="Arial Rounded MT Bold" pitchFamily="34" charset="0"/>
              </a:rPr>
              <a:t>Dans les  entreprises spécialisées </a:t>
            </a:r>
            <a:r>
              <a:rPr lang="fr-FR" dirty="0">
                <a:latin typeface="Arial Rounded MT Bold" pitchFamily="34" charset="0"/>
              </a:rPr>
              <a:t>dans les domaines de l’étanchéité – bardages et menuiseries extérieures, le technicien en Enveloppe des Bâtiments occupe des fonctions de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15616" y="270892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Métreur – chiffreur</a:t>
            </a:r>
            <a:r>
              <a:rPr lang="fr-FR" dirty="0">
                <a:latin typeface="Arial Rounded MT Bold" pitchFamily="34" charset="0"/>
              </a:rPr>
              <a:t>		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5616" y="335699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Dessinateur (DAO, BIM…)</a:t>
            </a:r>
            <a:r>
              <a:rPr lang="fr-FR" dirty="0">
                <a:latin typeface="Arial Rounded MT Bold" pitchFamily="34" charset="0"/>
              </a:rPr>
              <a:t>		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40770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Technicien – Préparateur</a:t>
            </a:r>
            <a:r>
              <a:rPr lang="fr-FR" dirty="0">
                <a:latin typeface="Arial Rounded MT Bold" pitchFamily="34" charset="0"/>
              </a:rPr>
              <a:t>	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15616" y="48691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Conducteur de travaux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5616" y="56612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Chargé d’affaires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64088" y="263691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Arial Rounded MT Bold" pitchFamily="34" charset="0"/>
              </a:rPr>
              <a:t>Elabore les devis</a:t>
            </a:r>
            <a:r>
              <a:rPr lang="fr-FR" dirty="0">
                <a:latin typeface="Arial Rounded MT Bold" pitchFamily="34" charset="0"/>
              </a:rPr>
              <a:t>		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64088" y="3284984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Arial Rounded MT Bold" pitchFamily="34" charset="0"/>
              </a:rPr>
              <a:t>Elabore les plans d’exécution (PEO)</a:t>
            </a:r>
            <a:r>
              <a:rPr lang="fr-FR" dirty="0">
                <a:latin typeface="Arial Rounded MT Bold" pitchFamily="34" charset="0"/>
              </a:rPr>
              <a:t>		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88024" y="400506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Arial Rounded MT Bold" pitchFamily="34" charset="0"/>
              </a:rPr>
              <a:t>Elabore les dossiers te</a:t>
            </a:r>
            <a:r>
              <a:rPr lang="fr-FR" b="1" dirty="0">
                <a:solidFill>
                  <a:srgbClr val="00B050"/>
                </a:solidFill>
                <a:latin typeface="Arial Rounded MT Bold" pitchFamily="34" charset="0"/>
              </a:rPr>
              <a:t>ch</a:t>
            </a:r>
            <a:r>
              <a:rPr lang="fr-FR" dirty="0">
                <a:solidFill>
                  <a:srgbClr val="00B050"/>
                </a:solidFill>
                <a:latin typeface="Arial Rounded MT Bold" pitchFamily="34" charset="0"/>
              </a:rPr>
              <a:t>niques, fait les commandes, planifie</a:t>
            </a:r>
            <a:r>
              <a:rPr lang="fr-FR" dirty="0">
                <a:latin typeface="Arial Rounded MT Bold" pitchFamily="34" charset="0"/>
              </a:rPr>
              <a:t>		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88024" y="479715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Arial Rounded MT Bold" pitchFamily="34" charset="0"/>
              </a:rPr>
              <a:t>Assure le suivi technique, humain et financier du chantier</a:t>
            </a:r>
            <a:r>
              <a:rPr lang="fr-FR" dirty="0">
                <a:latin typeface="Arial Rounded MT Bold" pitchFamily="34" charset="0"/>
              </a:rPr>
              <a:t>		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16016" y="566124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  <a:latin typeface="Arial Rounded MT Bold" pitchFamily="34" charset="0"/>
              </a:rPr>
              <a:t>Pilote une affaire dans sa globalité</a:t>
            </a:r>
            <a:r>
              <a:rPr lang="fr-FR" dirty="0">
                <a:latin typeface="Arial Rounded MT Bold" pitchFamily="34" charset="0"/>
              </a:rPr>
              <a:t>		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221</Words>
  <Application>Microsoft Office PowerPoint</Application>
  <PresentationFormat>Affichage à l'écran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Arial Rounded MT Bold</vt:lpstr>
      <vt:lpstr>Calibri</vt:lpstr>
      <vt:lpstr>Source Sans Pro Semibold</vt:lpstr>
      <vt:lpstr>Thème Office</vt:lpstr>
      <vt:lpstr>BTS  ENVELOPPE DES BÂTIMENTS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Enveloppe des bâtiments</dc:title>
  <dc:creator>sliais</dc:creator>
  <cp:lastModifiedBy>DDFPT PMF</cp:lastModifiedBy>
  <cp:revision>31</cp:revision>
  <dcterms:created xsi:type="dcterms:W3CDTF">2017-02-07T09:32:54Z</dcterms:created>
  <dcterms:modified xsi:type="dcterms:W3CDTF">2023-12-06T14:51:50Z</dcterms:modified>
</cp:coreProperties>
</file>